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9" r:id="rId2"/>
    <p:sldId id="260" r:id="rId3"/>
    <p:sldId id="262" r:id="rId4"/>
    <p:sldId id="265" r:id="rId5"/>
    <p:sldId id="264" r:id="rId6"/>
    <p:sldId id="277" r:id="rId7"/>
    <p:sldId id="278" r:id="rId8"/>
    <p:sldId id="270" r:id="rId9"/>
    <p:sldId id="291" r:id="rId10"/>
    <p:sldId id="295" r:id="rId11"/>
    <p:sldId id="310" r:id="rId12"/>
    <p:sldId id="312" r:id="rId13"/>
    <p:sldId id="296" r:id="rId14"/>
    <p:sldId id="299" r:id="rId15"/>
    <p:sldId id="300" r:id="rId16"/>
    <p:sldId id="309" r:id="rId17"/>
    <p:sldId id="313" r:id="rId18"/>
    <p:sldId id="301" r:id="rId19"/>
    <p:sldId id="302" r:id="rId20"/>
    <p:sldId id="292" r:id="rId21"/>
    <p:sldId id="297" r:id="rId22"/>
    <p:sldId id="317" r:id="rId23"/>
    <p:sldId id="293" r:id="rId24"/>
    <p:sldId id="305" r:id="rId25"/>
    <p:sldId id="308" r:id="rId26"/>
    <p:sldId id="307" r:id="rId27"/>
    <p:sldId id="314" r:id="rId28"/>
    <p:sldId id="315" r:id="rId29"/>
    <p:sldId id="316" r:id="rId30"/>
    <p:sldId id="294" r:id="rId31"/>
    <p:sldId id="303" r:id="rId32"/>
    <p:sldId id="304" r:id="rId33"/>
    <p:sldId id="279" r:id="rId34"/>
    <p:sldId id="318" r:id="rId35"/>
    <p:sldId id="319" r:id="rId36"/>
    <p:sldId id="320" r:id="rId37"/>
    <p:sldId id="321" r:id="rId38"/>
    <p:sldId id="322" r:id="rId39"/>
    <p:sldId id="323" r:id="rId40"/>
    <p:sldId id="324" r:id="rId41"/>
    <p:sldId id="325" r:id="rId42"/>
    <p:sldId id="326" r:id="rId43"/>
    <p:sldId id="327" r:id="rId44"/>
    <p:sldId id="328" r:id="rId45"/>
    <p:sldId id="329" r:id="rId46"/>
    <p:sldId id="330" r:id="rId47"/>
    <p:sldId id="331" r:id="rId48"/>
    <p:sldId id="332" r:id="rId49"/>
    <p:sldId id="348" r:id="rId50"/>
    <p:sldId id="349" r:id="rId51"/>
    <p:sldId id="350" r:id="rId52"/>
    <p:sldId id="333" r:id="rId53"/>
    <p:sldId id="334" r:id="rId54"/>
    <p:sldId id="335" r:id="rId55"/>
    <p:sldId id="355" r:id="rId56"/>
    <p:sldId id="336" r:id="rId57"/>
    <p:sldId id="337" r:id="rId58"/>
    <p:sldId id="338" r:id="rId59"/>
    <p:sldId id="339" r:id="rId60"/>
    <p:sldId id="340" r:id="rId61"/>
    <p:sldId id="341" r:id="rId62"/>
    <p:sldId id="342" r:id="rId63"/>
    <p:sldId id="343" r:id="rId64"/>
    <p:sldId id="344" r:id="rId65"/>
    <p:sldId id="357" r:id="rId66"/>
    <p:sldId id="358" r:id="rId67"/>
    <p:sldId id="359" r:id="rId68"/>
    <p:sldId id="360" r:id="rId69"/>
    <p:sldId id="361" r:id="rId70"/>
    <p:sldId id="362" r:id="rId71"/>
    <p:sldId id="268" r:id="rId72"/>
    <p:sldId id="364" r:id="rId73"/>
    <p:sldId id="363" r:id="rId74"/>
    <p:sldId id="366" r:id="rId75"/>
    <p:sldId id="367" r:id="rId76"/>
    <p:sldId id="365" r:id="rId77"/>
    <p:sldId id="276" r:id="rId78"/>
    <p:sldId id="356" r:id="rId79"/>
    <p:sldId id="275"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L DHINAKARAN" initials="P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CC"/>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4660"/>
  </p:normalViewPr>
  <p:slideViewPr>
    <p:cSldViewPr snapToGrid="0">
      <p:cViewPr>
        <p:scale>
          <a:sx n="100" d="100"/>
          <a:sy n="100" d="100"/>
        </p:scale>
        <p:origin x="245" y="-3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8D38747-4367-4BD2-8D51-C97E202738E2}" type="datetime1">
              <a:rPr lang="en-US" smtClean="0"/>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17E833E-1B6D-415F-AD29-75AE8C43BD0D}" type="datetime1">
              <a:rPr lang="en-US" smtClean="0"/>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452596F-08A7-4B70-989A-F2B1CF31E66B}" type="datetime1">
              <a:rPr lang="en-US" smtClean="0"/>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3C55A3C-5767-4844-A0A3-83778C2E5409}" type="datetime1">
              <a:rPr lang="en-US" smtClean="0"/>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DFCD27C-8599-43EF-BA1D-14DDC1946E06}" type="datetime1">
              <a:rPr lang="en-US" smtClean="0"/>
              <a:t>4/23/2025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9343D99-809A-49C0-96E5-4250D0B498EE}" type="datetime1">
              <a:rPr lang="en-US" smtClean="0"/>
              <a:t>4/23/2025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143DE9B-B678-4EFB-BB7D-A4370204A0B0}" type="datetime1">
              <a:rPr lang="en-US" smtClean="0"/>
              <a:t>4/23/2025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4/23/2025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4/23/2025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66491" y="1130060"/>
            <a:ext cx="9144000" cy="1817291"/>
          </a:xfrm>
        </p:spPr>
        <p:txBody>
          <a:bodyPr>
            <a:normAutofit/>
          </a:bodyPr>
          <a:lstStyle/>
          <a:p>
            <a:pPr>
              <a:lnSpc>
                <a:spcPct val="150000"/>
              </a:lnSpc>
            </a:pPr>
            <a:r>
              <a:rPr lang="en-US" sz="4000" dirty="0">
                <a:latin typeface="Times New Roman" panose="02020603050405020304" pitchFamily="18" charset="0"/>
                <a:cs typeface="Times New Roman" panose="02020603050405020304" pitchFamily="18" charset="0"/>
              </a:rPr>
              <a:t>Advanced Graph Convolution Networks for MRI - Based Brain Tumor Segmentation</a:t>
            </a:r>
            <a:endParaRPr lang="en-US" sz="4000" dirty="0">
              <a:solidFill>
                <a:schemeClr val="accent6">
                  <a:lumMod val="40000"/>
                  <a:lumOff val="60000"/>
                </a:schemeClr>
              </a:solidFill>
              <a:latin typeface="Times New Roman" panose="02020603050405020304" pitchFamily="18" charset="0"/>
              <a:cs typeface="Times New Roman" panose="02020603050405020304" pitchFamily="18" charset="0"/>
            </a:endParaRPr>
          </a:p>
        </p:txBody>
      </p:sp>
      <p:sp>
        <p:nvSpPr>
          <p:cNvPr id="10" name="Subtitle 9"/>
          <p:cNvSpPr>
            <a:spLocks noGrp="1"/>
          </p:cNvSpPr>
          <p:nvPr>
            <p:ph type="subTitle" idx="1"/>
          </p:nvPr>
        </p:nvSpPr>
        <p:spPr>
          <a:xfrm>
            <a:off x="7375585" y="4669657"/>
            <a:ext cx="5055080" cy="2817954"/>
          </a:xfrm>
        </p:spPr>
        <p:txBody>
          <a:bodyPr>
            <a:normAutofit/>
          </a:bodyPr>
          <a:lstStyle/>
          <a:p>
            <a:pPr algn="l"/>
            <a:r>
              <a:rPr lang="en-IN"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 Members</a:t>
            </a: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lvl="1" algn="l"/>
            <a:r>
              <a:rPr lang="en-US" sz="1800" dirty="0">
                <a:latin typeface="Times New Roman" panose="02020603050405020304" pitchFamily="18" charset="0"/>
                <a:cs typeface="Times New Roman" panose="02020603050405020304" pitchFamily="18" charset="0"/>
              </a:rPr>
              <a:t>Pari PS - 2021103029</a:t>
            </a:r>
          </a:p>
          <a:p>
            <a:pPr lvl="1" algn="l"/>
            <a:r>
              <a:rPr lang="en-IN" sz="1800" dirty="0" err="1">
                <a:latin typeface="Times New Roman" panose="02020603050405020304" pitchFamily="18" charset="0"/>
                <a:cs typeface="Times New Roman" panose="02020603050405020304" pitchFamily="18" charset="0"/>
              </a:rPr>
              <a:t>Kavishkumar</a:t>
            </a:r>
            <a:r>
              <a:rPr lang="en-IN" sz="1800" dirty="0">
                <a:latin typeface="Times New Roman" panose="02020603050405020304" pitchFamily="18" charset="0"/>
                <a:cs typeface="Times New Roman" panose="02020603050405020304" pitchFamily="18" charset="0"/>
              </a:rPr>
              <a:t> K - 2021103321</a:t>
            </a:r>
          </a:p>
          <a:p>
            <a:pPr lvl="1" algn="l"/>
            <a:r>
              <a:rPr lang="en-IN" sz="1800" dirty="0">
                <a:latin typeface="Times New Roman" panose="02020603050405020304" pitchFamily="18" charset="0"/>
                <a:cs typeface="Times New Roman" panose="02020603050405020304" pitchFamily="18" charset="0"/>
              </a:rPr>
              <a:t>Pal </a:t>
            </a:r>
            <a:r>
              <a:rPr lang="en-IN" sz="1800" dirty="0" err="1">
                <a:latin typeface="Times New Roman" panose="02020603050405020304" pitchFamily="18" charset="0"/>
                <a:cs typeface="Times New Roman" panose="02020603050405020304" pitchFamily="18" charset="0"/>
              </a:rPr>
              <a:t>Dhinakaran</a:t>
            </a:r>
            <a:r>
              <a:rPr lang="en-IN" sz="1800" dirty="0">
                <a:latin typeface="Times New Roman" panose="02020603050405020304" pitchFamily="18" charset="0"/>
                <a:cs typeface="Times New Roman" panose="02020603050405020304" pitchFamily="18" charset="0"/>
              </a:rPr>
              <a:t> P - 2021103736</a:t>
            </a:r>
          </a:p>
          <a:p>
            <a:pPr lvl="1" algn="l"/>
            <a:r>
              <a:rPr lang="en-US" sz="1800" dirty="0" err="1">
                <a:latin typeface="Times New Roman" panose="02020603050405020304" pitchFamily="18" charset="0"/>
                <a:cs typeface="Times New Roman" panose="02020603050405020304" pitchFamily="18" charset="0"/>
              </a:rPr>
              <a:t>Kesavarajamanikandan</a:t>
            </a:r>
            <a:r>
              <a:rPr lang="en-US" sz="1800" dirty="0">
                <a:latin typeface="Times New Roman" panose="02020603050405020304" pitchFamily="18" charset="0"/>
                <a:cs typeface="Times New Roman" panose="02020603050405020304" pitchFamily="18" charset="0"/>
              </a:rPr>
              <a:t> K - 2021103733</a:t>
            </a:r>
          </a:p>
          <a:p>
            <a:pPr algn="l"/>
            <a:endParaRPr lang="en-IN" sz="1800" dirty="0">
              <a:latin typeface="Times New Roman" panose="02020603050405020304" pitchFamily="18" charset="0"/>
              <a:cs typeface="Times New Roman" panose="02020603050405020304" pitchFamily="18" charset="0"/>
            </a:endParaRPr>
          </a:p>
          <a:p>
            <a:pPr algn="l"/>
            <a:r>
              <a:rPr lang="en-IN" sz="1800" dirty="0">
                <a:latin typeface="Times New Roman" panose="02020603050405020304" pitchFamily="18" charset="0"/>
                <a:cs typeface="Times New Roman" panose="02020603050405020304" pitchFamily="18" charset="0"/>
              </a:rPr>
              <a:t>	</a:t>
            </a:r>
          </a:p>
        </p:txBody>
      </p:sp>
      <p:sp>
        <p:nvSpPr>
          <p:cNvPr id="3" name="TextBox 2"/>
          <p:cNvSpPr txBox="1"/>
          <p:nvPr/>
        </p:nvSpPr>
        <p:spPr>
          <a:xfrm>
            <a:off x="724620" y="4523825"/>
            <a:ext cx="4364966" cy="1339149"/>
          </a:xfrm>
          <a:prstGeom prst="rect">
            <a:avLst/>
          </a:prstGeom>
          <a:noFill/>
        </p:spPr>
        <p:txBody>
          <a:bodyPr wrap="square" rtlCol="0">
            <a:spAutoFit/>
          </a:bodyPr>
          <a:lstStyle/>
          <a:p>
            <a:pPr algn="just">
              <a:lnSpc>
                <a:spcPct val="150000"/>
              </a:lnSpc>
            </a:pPr>
            <a:r>
              <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Under the Guidance of:  </a:t>
            </a:r>
          </a:p>
          <a:p>
            <a:pPr lvl="1" algn="just">
              <a:lnSpc>
                <a:spcPct val="150000"/>
              </a:lnSpc>
            </a:pPr>
            <a:r>
              <a:rPr lang="en-US" dirty="0">
                <a:latin typeface="Times New Roman" panose="02020603050405020304" pitchFamily="18" charset="0"/>
                <a:cs typeface="Times New Roman" panose="02020603050405020304" pitchFamily="18" charset="0"/>
              </a:rPr>
              <a:t>Dr. B.L. </a:t>
            </a:r>
            <a:r>
              <a:rPr lang="en-US" dirty="0" err="1">
                <a:latin typeface="Times New Roman" panose="02020603050405020304" pitchFamily="18" charset="0"/>
                <a:cs typeface="Times New Roman" panose="02020603050405020304" pitchFamily="18" charset="0"/>
              </a:rPr>
              <a:t>Velammal</a:t>
            </a:r>
            <a:endParaRPr lang="en-US" dirty="0">
              <a:latin typeface="Times New Roman" panose="02020603050405020304" pitchFamily="18" charset="0"/>
              <a:cs typeface="Times New Roman" panose="02020603050405020304" pitchFamily="18" charset="0"/>
            </a:endParaRPr>
          </a:p>
          <a:p>
            <a:pPr lvl="1" algn="just">
              <a:lnSpc>
                <a:spcPct val="150000"/>
              </a:lnSpc>
            </a:pPr>
            <a:r>
              <a:rPr lang="en-US" dirty="0">
                <a:latin typeface="Times New Roman" panose="02020603050405020304" pitchFamily="18" charset="0"/>
                <a:cs typeface="Times New Roman" panose="02020603050405020304" pitchFamily="18" charset="0"/>
              </a:rPr>
              <a:t>Associate Professor, Department of CSE</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1267" y="777981"/>
            <a:ext cx="1570008" cy="369332"/>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Input :</a:t>
            </a:r>
            <a:endParaRPr lang="en-IN"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71267" y="1739826"/>
            <a:ext cx="1121434" cy="369332"/>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Output :</a:t>
            </a:r>
            <a:endParaRPr lang="en-IN"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871267" y="3281353"/>
            <a:ext cx="1570008" cy="369332"/>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Description :</a:t>
            </a:r>
            <a:endParaRPr lang="en-IN"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431984" y="4014966"/>
            <a:ext cx="10041148" cy="2031325"/>
          </a:xfrm>
          <a:prstGeom prst="rect">
            <a:avLst/>
          </a:prstGeom>
          <a:noFill/>
        </p:spPr>
        <p:txBody>
          <a:bodyPr wrap="square" rtlCol="0">
            <a:spAutoFit/>
          </a:bodyPr>
          <a:lstStyle/>
          <a:p>
            <a:pPr marL="800100" lvl="1" indent="-342900" algn="just" eaLnBrk="0" fontAlgn="base" hangingPunct="0">
              <a:lnSpc>
                <a:spcPct val="150000"/>
              </a:lnSpc>
              <a:spcBef>
                <a:spcPct val="0"/>
              </a:spcBef>
              <a:spcAft>
                <a:spcPct val="0"/>
              </a:spcAft>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module handles the raw MRI scans by performing normalization, resizing, and data augmentation.</a:t>
            </a:r>
          </a:p>
          <a:p>
            <a:pPr marL="800100" lvl="1" indent="-342900" algn="just" eaLnBrk="0" fontAlgn="base" hangingPunct="0">
              <a:lnSpc>
                <a:spcPct val="150000"/>
              </a:lnSpc>
              <a:spcBef>
                <a:spcPct val="0"/>
              </a:spcBef>
              <a:spcAft>
                <a:spcPct val="0"/>
              </a:spcAft>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Different MRI modalities (T1, T2, FLAIR, T1c) are processed separately, ensuring data consistency and uniformity across modalities.</a:t>
            </a:r>
          </a:p>
          <a:p>
            <a:pPr algn="just"/>
            <a:endParaRPr lang="en-IN" dirty="0"/>
          </a:p>
        </p:txBody>
      </p:sp>
      <p:sp>
        <p:nvSpPr>
          <p:cNvPr id="7" name="TextBox 6"/>
          <p:cNvSpPr txBox="1"/>
          <p:nvPr/>
        </p:nvSpPr>
        <p:spPr>
          <a:xfrm>
            <a:off x="2078966" y="1181551"/>
            <a:ext cx="5883215" cy="369332"/>
          </a:xfrm>
          <a:prstGeom prst="rect">
            <a:avLst/>
          </a:prstGeom>
          <a:noFill/>
        </p:spPr>
        <p:txBody>
          <a:bodyPr wrap="square" rtlCol="0">
            <a:spAutoFit/>
          </a:bodyPr>
          <a:lstStyle/>
          <a:p>
            <a:pPr algn="just"/>
            <a:r>
              <a:rPr lang="fr-FR" dirty="0">
                <a:latin typeface="Times New Roman" panose="02020603050405020304" pitchFamily="18" charset="0"/>
                <a:cs typeface="Times New Roman" panose="02020603050405020304" pitchFamily="18" charset="0"/>
              </a:rPr>
              <a:t>Raw MRI images (</a:t>
            </a:r>
            <a:r>
              <a:rPr lang="fr-FR" dirty="0" err="1">
                <a:latin typeface="Times New Roman" panose="02020603050405020304" pitchFamily="18" charset="0"/>
                <a:cs typeface="Times New Roman" panose="02020603050405020304" pitchFamily="18" charset="0"/>
              </a:rPr>
              <a:t>multi-modal</a:t>
            </a:r>
            <a:r>
              <a:rPr lang="fr-FR" dirty="0">
                <a:latin typeface="Times New Roman" panose="02020603050405020304" pitchFamily="18" charset="0"/>
                <a:cs typeface="Times New Roman" panose="02020603050405020304" pitchFamily="18" charset="0"/>
              </a:rPr>
              <a:t>: T1, T2, FLAIR, T1c)</a:t>
            </a:r>
            <a:endParaRPr lang="en-IN" dirty="0">
              <a:latin typeface="Times New Roman" panose="02020603050405020304" pitchFamily="18" charset="0"/>
              <a:cs typeface="Times New Roman" panose="02020603050405020304" pitchFamily="18" charset="0"/>
            </a:endParaRPr>
          </a:p>
        </p:txBody>
      </p:sp>
      <p:sp>
        <p:nvSpPr>
          <p:cNvPr id="8" name="TextBox 7"/>
          <p:cNvSpPr txBox="1"/>
          <p:nvPr/>
        </p:nvSpPr>
        <p:spPr>
          <a:xfrm>
            <a:off x="2078966" y="2323785"/>
            <a:ext cx="5348378" cy="369332"/>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Preprocessed MRI images ready for feature extraction.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081446" y="4040972"/>
            <a:ext cx="2029108" cy="828791"/>
          </a:xfrm>
          <a:prstGeom prst="rect">
            <a:avLst/>
          </a:prstGeom>
        </p:spPr>
      </p:pic>
      <p:sp>
        <p:nvSpPr>
          <p:cNvPr id="4" name="TextBox 3"/>
          <p:cNvSpPr txBox="1"/>
          <p:nvPr/>
        </p:nvSpPr>
        <p:spPr>
          <a:xfrm>
            <a:off x="658483" y="900600"/>
            <a:ext cx="11533517" cy="5464958"/>
          </a:xfrm>
          <a:prstGeom prst="rect">
            <a:avLst/>
          </a:prstGeom>
          <a:noFill/>
        </p:spPr>
        <p:txBody>
          <a:bodyPr wrap="square">
            <a:spAutoFit/>
          </a:bodyPr>
          <a:lstStyle/>
          <a:p>
            <a:pPr algn="just">
              <a:lnSpc>
                <a:spcPct val="150000"/>
              </a:lnSpc>
              <a:buFont typeface="+mj-lt"/>
              <a:buAutoNum type="arabicPeriod"/>
            </a:pPr>
            <a:r>
              <a:rPr lang="en-US" sz="1600" b="1" dirty="0">
                <a:latin typeface="Times New Roman" panose="02020603050405020304" pitchFamily="18" charset="0"/>
                <a:cs typeface="Times New Roman" panose="02020603050405020304" pitchFamily="18" charset="0"/>
              </a:rPr>
              <a:t>Normalization:</a:t>
            </a:r>
            <a:endParaRPr lang="en-US" sz="1600" dirty="0">
              <a:latin typeface="Times New Roman" panose="02020603050405020304" pitchFamily="18" charset="0"/>
              <a:cs typeface="Times New Roman" panose="02020603050405020304" pitchFamily="18" charset="0"/>
            </a:endParaRPr>
          </a:p>
          <a:p>
            <a:pPr marL="742950" lvl="1" indent="-28575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Standardizes the pixel intensity values of MRI images to a common scale.</a:t>
            </a:r>
          </a:p>
          <a:p>
            <a:pPr marL="742950" lvl="1" indent="-28575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Helps in reducing the impact of intensity variations across different MRI modalities (T1, T2, FLAIR, T1c).</a:t>
            </a:r>
          </a:p>
          <a:p>
            <a:pPr marL="742950" lvl="1" indent="-28575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Common methods include </a:t>
            </a:r>
            <a:r>
              <a:rPr lang="en-US" sz="1600" b="1" dirty="0">
                <a:latin typeface="Times New Roman" panose="02020603050405020304" pitchFamily="18" charset="0"/>
                <a:cs typeface="Times New Roman" panose="02020603050405020304" pitchFamily="18" charset="0"/>
              </a:rPr>
              <a:t>Z-score Normalization</a:t>
            </a:r>
            <a:r>
              <a:rPr lang="en-US" sz="1600" dirty="0">
                <a:latin typeface="Times New Roman" panose="02020603050405020304" pitchFamily="18" charset="0"/>
                <a:cs typeface="Times New Roman" panose="02020603050405020304" pitchFamily="18" charset="0"/>
              </a:rPr>
              <a:t>.</a:t>
            </a:r>
          </a:p>
          <a:p>
            <a:pPr marL="742950" lvl="1" indent="-28575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Z-score normalization is applied to standardize the intensity values of MRI images before they are used in the </a:t>
            </a:r>
            <a:r>
              <a:rPr lang="en-US" sz="1600" b="1" dirty="0">
                <a:latin typeface="Times New Roman" panose="02020603050405020304" pitchFamily="18" charset="0"/>
                <a:cs typeface="Times New Roman" panose="02020603050405020304" pitchFamily="18" charset="0"/>
              </a:rPr>
              <a:t>Graph Convolutional Network (GCN)</a:t>
            </a:r>
            <a:r>
              <a:rPr lang="en-US" sz="1600" dirty="0">
                <a:latin typeface="Times New Roman" panose="02020603050405020304" pitchFamily="18" charset="0"/>
                <a:cs typeface="Times New Roman" panose="02020603050405020304" pitchFamily="18" charset="0"/>
              </a:rPr>
              <a:t>. This ensures that different modalities (Flair, T1, T1ce, T2) have comparable intensity distributions, improving model stability and convergence.</a:t>
            </a:r>
          </a:p>
          <a:p>
            <a:pPr marL="742950" lvl="1" indent="-285750" algn="just">
              <a:lnSpc>
                <a:spcPct val="150000"/>
              </a:lnSpc>
              <a:buFont typeface="+mj-lt"/>
              <a:buAutoNum type="arabicPeriod"/>
            </a:pPr>
            <a:endParaRPr lang="en-US" sz="1600" dirty="0">
              <a:latin typeface="Times New Roman" panose="02020603050405020304" pitchFamily="18" charset="0"/>
              <a:cs typeface="Times New Roman" panose="02020603050405020304" pitchFamily="18" charset="0"/>
            </a:endParaRPr>
          </a:p>
          <a:p>
            <a:pPr marL="742950" lvl="1" indent="-28575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For each voxel 𝑥 in the MRI image:</a:t>
            </a:r>
          </a:p>
          <a:p>
            <a:pPr lvl="1" algn="just">
              <a:lnSpc>
                <a:spcPct val="150000"/>
              </a:lnSpc>
            </a:pPr>
            <a:endParaRPr lang="en-US" sz="1600" dirty="0">
              <a:latin typeface="Times New Roman" panose="02020603050405020304" pitchFamily="18" charset="0"/>
              <a:cs typeface="Times New Roman" panose="02020603050405020304" pitchFamily="18" charset="0"/>
            </a:endParaRPr>
          </a:p>
          <a:p>
            <a:pPr lvl="1" algn="just">
              <a:lnSpc>
                <a:spcPct val="150000"/>
              </a:lnSpc>
            </a:pPr>
            <a:r>
              <a:rPr lang="en-IN" sz="1600" dirty="0">
                <a:latin typeface="Times New Roman" panose="02020603050405020304" pitchFamily="18" charset="0"/>
                <a:cs typeface="Times New Roman" panose="02020603050405020304" pitchFamily="18" charset="0"/>
              </a:rPr>
              <a:t>where:</a:t>
            </a:r>
          </a:p>
          <a:p>
            <a:pPr lvl="2"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x′ is the normalized voxel intensity,</a:t>
            </a:r>
          </a:p>
          <a:p>
            <a:pPr lvl="2"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x is the original intensity value,</a:t>
            </a:r>
          </a:p>
          <a:p>
            <a:pPr lvl="2"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μ is the mean intensity of the entire MRI scan,</a:t>
            </a:r>
          </a:p>
          <a:p>
            <a:pPr lvl="2"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σ is the standard deviation of the MRI scan. </a:t>
            </a:r>
          </a:p>
          <a:p>
            <a:pPr lvl="1" algn="just">
              <a:lnSpc>
                <a:spcPct val="150000"/>
              </a:lnSpc>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3730" y="1073505"/>
            <a:ext cx="9146332" cy="4849404"/>
          </a:xfrm>
          <a:prstGeom prst="rect">
            <a:avLst/>
          </a:prstGeom>
          <a:noFill/>
        </p:spPr>
        <p:txBody>
          <a:bodyPr wrap="square">
            <a:spAutoFit/>
          </a:bodyPr>
          <a:lstStyle/>
          <a:p>
            <a:pPr algn="just">
              <a:lnSpc>
                <a:spcPct val="150000"/>
              </a:lnSpc>
            </a:pPr>
            <a:r>
              <a:rPr lang="en-US" sz="1600" b="1" dirty="0">
                <a:latin typeface="Times New Roman" panose="02020603050405020304" pitchFamily="18" charset="0"/>
                <a:cs typeface="Times New Roman" panose="02020603050405020304" pitchFamily="18" charset="0"/>
              </a:rPr>
              <a:t>2.Resizing:</a:t>
            </a:r>
            <a:endParaRPr lang="en-US" sz="1600" dirty="0">
              <a:latin typeface="Times New Roman" panose="02020603050405020304" pitchFamily="18" charset="0"/>
              <a:cs typeface="Times New Roman" panose="02020603050405020304" pitchFamily="18" charset="0"/>
            </a:endParaRPr>
          </a:p>
          <a:p>
            <a:pPr marL="742950" lvl="1" indent="-28575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Ensures that all images have a uniform size, making them compatible with the neural network architecture.</a:t>
            </a:r>
          </a:p>
          <a:p>
            <a:pPr marL="742950" lvl="1" indent="-28575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Reduces computational complexity and memory requirements.</a:t>
            </a:r>
          </a:p>
          <a:p>
            <a:pPr marL="742950" lvl="1" indent="-28575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Maintains aspect ratio while fitting the required input dimensions.</a:t>
            </a:r>
          </a:p>
          <a:p>
            <a:pPr marL="742950" lvl="1" indent="-28575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Helps in reducing overfitting and improving model generalization.</a:t>
            </a:r>
          </a:p>
          <a:p>
            <a:pPr marL="742950" lvl="1" indent="-285750" algn="just">
              <a:lnSpc>
                <a:spcPct val="150000"/>
              </a:lnSpc>
              <a:buFont typeface="+mj-lt"/>
              <a:buAutoNum type="arabicPeriod"/>
            </a:pPr>
            <a:endParaRPr lang="en-US" sz="1600" dirty="0">
              <a:latin typeface="Times New Roman" panose="02020603050405020304" pitchFamily="18" charset="0"/>
              <a:cs typeface="Times New Roman" panose="02020603050405020304" pitchFamily="18" charset="0"/>
            </a:endParaRPr>
          </a:p>
          <a:p>
            <a:pPr lvl="1" algn="just">
              <a:lnSpc>
                <a:spcPct val="150000"/>
              </a:lnSpc>
            </a:pPr>
            <a:r>
              <a:rPr lang="en-US" sz="1600" b="1" dirty="0">
                <a:latin typeface="Times New Roman" panose="02020603050405020304" pitchFamily="18" charset="0"/>
                <a:cs typeface="Times New Roman" panose="02020603050405020304" pitchFamily="18" charset="0"/>
              </a:rPr>
              <a:t>Original Image </a:t>
            </a:r>
            <a:r>
              <a:rPr lang="en-US" sz="1600" b="1" dirty="0" err="1">
                <a:latin typeface="Times New Roman" panose="02020603050405020304" pitchFamily="18" charset="0"/>
                <a:cs typeface="Times New Roman" panose="02020603050405020304" pitchFamily="18" charset="0"/>
              </a:rPr>
              <a:t>Size:</a:t>
            </a:r>
            <a:r>
              <a:rPr lang="en-US" sz="1600" dirty="0" err="1">
                <a:latin typeface="Times New Roman" panose="02020603050405020304" pitchFamily="18" charset="0"/>
                <a:cs typeface="Times New Roman" panose="02020603050405020304" pitchFamily="18" charset="0"/>
              </a:rPr>
              <a:t>The</a:t>
            </a:r>
            <a:r>
              <a:rPr lang="en-US" sz="1600" dirty="0">
                <a:latin typeface="Times New Roman" panose="02020603050405020304" pitchFamily="18" charset="0"/>
                <a:cs typeface="Times New Roman" panose="02020603050405020304" pitchFamily="18" charset="0"/>
              </a:rPr>
              <a:t> original MRI scans in the </a:t>
            </a:r>
            <a:r>
              <a:rPr lang="en-US" sz="1600" dirty="0" err="1">
                <a:latin typeface="Times New Roman" panose="02020603050405020304" pitchFamily="18" charset="0"/>
                <a:cs typeface="Times New Roman" panose="02020603050405020304" pitchFamily="18" charset="0"/>
              </a:rPr>
              <a:t>BraTS</a:t>
            </a:r>
            <a:r>
              <a:rPr lang="en-US" sz="1600" dirty="0">
                <a:latin typeface="Times New Roman" panose="02020603050405020304" pitchFamily="18" charset="0"/>
                <a:cs typeface="Times New Roman" panose="02020603050405020304" pitchFamily="18" charset="0"/>
              </a:rPr>
              <a:t> dataset have varying spatial resolutions, typically around (240 × 240 × 155) voxels.</a:t>
            </a:r>
          </a:p>
          <a:p>
            <a:pPr lvl="1" algn="just">
              <a:lnSpc>
                <a:spcPct val="150000"/>
              </a:lnSpc>
            </a:pPr>
            <a:endParaRPr lang="en-US" sz="1600" dirty="0">
              <a:latin typeface="Times New Roman" panose="02020603050405020304" pitchFamily="18" charset="0"/>
              <a:cs typeface="Times New Roman" panose="02020603050405020304" pitchFamily="18" charset="0"/>
            </a:endParaRPr>
          </a:p>
          <a:p>
            <a:pPr lvl="1" algn="just">
              <a:lnSpc>
                <a:spcPct val="150000"/>
              </a:lnSpc>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Target Resized </a:t>
            </a:r>
            <a:r>
              <a:rPr lang="en-US" sz="1600" b="1" dirty="0" err="1">
                <a:latin typeface="Times New Roman" panose="02020603050405020304" pitchFamily="18" charset="0"/>
                <a:cs typeface="Times New Roman" panose="02020603050405020304" pitchFamily="18" charset="0"/>
              </a:rPr>
              <a:t>Shape:</a:t>
            </a:r>
            <a:r>
              <a:rPr lang="en-US" sz="1600" dirty="0" err="1">
                <a:latin typeface="Times New Roman" panose="02020603050405020304" pitchFamily="18" charset="0"/>
                <a:cs typeface="Times New Roman" panose="02020603050405020304" pitchFamily="18" charset="0"/>
              </a:rPr>
              <a:t>In</a:t>
            </a:r>
            <a:r>
              <a:rPr lang="en-US" sz="1600" dirty="0">
                <a:latin typeface="Times New Roman" panose="02020603050405020304" pitchFamily="18" charset="0"/>
                <a:cs typeface="Times New Roman" panose="02020603050405020304" pitchFamily="18" charset="0"/>
              </a:rPr>
              <a:t> the M2GCNet model, all MRI volumes are resized to a fixed (128 × 128 × 128) </a:t>
            </a:r>
            <a:r>
              <a:rPr lang="en-US" sz="1600" dirty="0" err="1">
                <a:latin typeface="Times New Roman" panose="02020603050405020304" pitchFamily="18" charset="0"/>
                <a:cs typeface="Times New Roman" panose="02020603050405020304" pitchFamily="18" charset="0"/>
              </a:rPr>
              <a:t>resolution.This</a:t>
            </a:r>
            <a:r>
              <a:rPr lang="en-US" sz="1600" dirty="0">
                <a:latin typeface="Times New Roman" panose="02020603050405020304" pitchFamily="18" charset="0"/>
                <a:cs typeface="Times New Roman" panose="02020603050405020304" pitchFamily="18" charset="0"/>
              </a:rPr>
              <a:t> ensures uniformity across different patient scans and facilitates efficient feature extraction.</a:t>
            </a: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00912" y="553998"/>
            <a:ext cx="7703389" cy="6193811"/>
          </a:xfrm>
          <a:prstGeom prst="rect">
            <a:avLst/>
          </a:prstGeom>
          <a:noFill/>
        </p:spPr>
        <p:txBody>
          <a:bodyPr wrap="square" rtlCol="0">
            <a:spAutoFit/>
          </a:bodyPr>
          <a:lstStyle/>
          <a:p>
            <a:pPr algn="just">
              <a:lnSpc>
                <a:spcPct val="150000"/>
              </a:lnSpc>
            </a:pPr>
            <a:r>
              <a:rPr lang="en-IN" sz="1400" dirty="0">
                <a:latin typeface="Times New Roman" panose="02020603050405020304" pitchFamily="18" charset="0"/>
                <a:cs typeface="Times New Roman" panose="02020603050405020304" pitchFamily="18" charset="0"/>
              </a:rPr>
              <a:t>def </a:t>
            </a:r>
            <a:r>
              <a:rPr lang="en-IN" sz="1400" dirty="0" err="1">
                <a:latin typeface="Times New Roman" panose="02020603050405020304" pitchFamily="18" charset="0"/>
                <a:cs typeface="Times New Roman" panose="02020603050405020304" pitchFamily="18" charset="0"/>
              </a:rPr>
              <a:t>preprocess_data</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mri_data</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ground_truth</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 Normalize the MRI data </a:t>
            </a:r>
          </a:p>
          <a:p>
            <a:pPr algn="just">
              <a:lnSpc>
                <a:spcPct val="150000"/>
              </a:lnSpc>
            </a:pP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mri_data_normalized</a:t>
            </a:r>
            <a:r>
              <a:rPr lang="en-IN" sz="1400" dirty="0">
                <a:latin typeface="Times New Roman" panose="02020603050405020304" pitchFamily="18" charset="0"/>
                <a:cs typeface="Times New Roman" panose="02020603050405020304" pitchFamily="18" charset="0"/>
              </a:rPr>
              <a:t> = normalize(</a:t>
            </a:r>
            <a:r>
              <a:rPr lang="en-IN" sz="1400" dirty="0" err="1">
                <a:latin typeface="Times New Roman" panose="02020603050405020304" pitchFamily="18" charset="0"/>
                <a:cs typeface="Times New Roman" panose="02020603050405020304" pitchFamily="18" charset="0"/>
              </a:rPr>
              <a:t>mri_data</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 Resample to standard resolution </a:t>
            </a:r>
          </a:p>
          <a:p>
            <a:pPr algn="just">
              <a:lnSpc>
                <a:spcPct val="150000"/>
              </a:lnSpc>
            </a:pP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mri_data_resampled</a:t>
            </a:r>
            <a:r>
              <a:rPr lang="en-IN" sz="1400" dirty="0">
                <a:latin typeface="Times New Roman" panose="02020603050405020304" pitchFamily="18" charset="0"/>
                <a:cs typeface="Times New Roman" panose="02020603050405020304" pitchFamily="18" charset="0"/>
              </a:rPr>
              <a:t> = resample(</a:t>
            </a:r>
            <a:r>
              <a:rPr lang="en-IN" sz="1400" dirty="0" err="1">
                <a:latin typeface="Times New Roman" panose="02020603050405020304" pitchFamily="18" charset="0"/>
                <a:cs typeface="Times New Roman" panose="02020603050405020304" pitchFamily="18" charset="0"/>
              </a:rPr>
              <a:t>mri_data_normalized</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 Apply augmentation techniques </a:t>
            </a:r>
          </a:p>
          <a:p>
            <a:pPr algn="just">
              <a:lnSpc>
                <a:spcPct val="150000"/>
              </a:lnSpc>
            </a:pP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augmented_data</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augment_data</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mri_data_resampled</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 Generate corresponding segmentation masks </a:t>
            </a:r>
          </a:p>
          <a:p>
            <a:pPr algn="just">
              <a:lnSpc>
                <a:spcPct val="150000"/>
              </a:lnSpc>
            </a:pP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segmentation_mask</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generate_mask</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ground_truth</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return </a:t>
            </a:r>
            <a:r>
              <a:rPr lang="en-IN" sz="1400" dirty="0" err="1">
                <a:latin typeface="Times New Roman" panose="02020603050405020304" pitchFamily="18" charset="0"/>
                <a:cs typeface="Times New Roman" panose="02020603050405020304" pitchFamily="18" charset="0"/>
              </a:rPr>
              <a:t>augmented_data</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segmentation_mask</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def normalize(</a:t>
            </a:r>
            <a:r>
              <a:rPr lang="en-IN" sz="1400" dirty="0" err="1">
                <a:latin typeface="Times New Roman" panose="02020603050405020304" pitchFamily="18" charset="0"/>
                <a:cs typeface="Times New Roman" panose="02020603050405020304" pitchFamily="18" charset="0"/>
              </a:rPr>
              <a:t>mri_data</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 Normalize pixel values to range [0, 1] </a:t>
            </a:r>
          </a:p>
          <a:p>
            <a:pPr algn="just">
              <a:lnSpc>
                <a:spcPct val="150000"/>
              </a:lnSpc>
            </a:pPr>
            <a:r>
              <a:rPr lang="en-IN" sz="1400" dirty="0">
                <a:latin typeface="Times New Roman" panose="02020603050405020304" pitchFamily="18" charset="0"/>
                <a:cs typeface="Times New Roman" panose="02020603050405020304" pitchFamily="18" charset="0"/>
              </a:rPr>
              <a:t>    return (</a:t>
            </a:r>
            <a:r>
              <a:rPr lang="en-IN" sz="1400" dirty="0" err="1">
                <a:latin typeface="Times New Roman" panose="02020603050405020304" pitchFamily="18" charset="0"/>
                <a:cs typeface="Times New Roman" panose="02020603050405020304" pitchFamily="18" charset="0"/>
              </a:rPr>
              <a:t>mri_data</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mri_data.min</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mri_data.max</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mri_data.min</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def resample(</a:t>
            </a:r>
            <a:r>
              <a:rPr lang="en-IN" sz="1400" dirty="0" err="1">
                <a:latin typeface="Times New Roman" panose="02020603050405020304" pitchFamily="18" charset="0"/>
                <a:cs typeface="Times New Roman" panose="02020603050405020304" pitchFamily="18" charset="0"/>
              </a:rPr>
              <a:t>mri_data</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 Resample to a fixed resolution </a:t>
            </a:r>
          </a:p>
          <a:p>
            <a:pPr algn="just">
              <a:lnSpc>
                <a:spcPct val="150000"/>
              </a:lnSpc>
            </a:pPr>
            <a:r>
              <a:rPr lang="en-IN" sz="1400" dirty="0">
                <a:latin typeface="Times New Roman" panose="02020603050405020304" pitchFamily="18" charset="0"/>
                <a:cs typeface="Times New Roman" panose="02020603050405020304" pitchFamily="18" charset="0"/>
              </a:rPr>
              <a:t>    return </a:t>
            </a:r>
            <a:r>
              <a:rPr lang="en-IN" sz="1400" dirty="0" err="1">
                <a:latin typeface="Times New Roman" panose="02020603050405020304" pitchFamily="18" charset="0"/>
                <a:cs typeface="Times New Roman" panose="02020603050405020304" pitchFamily="18" charset="0"/>
              </a:rPr>
              <a:t>resample_to_fixed_resolution</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mri_data</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def </a:t>
            </a:r>
            <a:r>
              <a:rPr lang="en-IN" sz="1400" dirty="0" err="1">
                <a:latin typeface="Times New Roman" panose="02020603050405020304" pitchFamily="18" charset="0"/>
                <a:cs typeface="Times New Roman" panose="02020603050405020304" pitchFamily="18" charset="0"/>
              </a:rPr>
              <a:t>augment_data</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mri_data</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 Augmentation strategies like rotation, flipping, etc. </a:t>
            </a:r>
          </a:p>
          <a:p>
            <a:pPr algn="just">
              <a:lnSpc>
                <a:spcPct val="150000"/>
              </a:lnSpc>
            </a:pPr>
            <a:r>
              <a:rPr lang="en-IN" sz="1400" dirty="0">
                <a:latin typeface="Times New Roman" panose="02020603050405020304" pitchFamily="18" charset="0"/>
                <a:cs typeface="Times New Roman" panose="02020603050405020304" pitchFamily="18" charset="0"/>
              </a:rPr>
              <a:t>    return </a:t>
            </a:r>
            <a:r>
              <a:rPr lang="en-IN" sz="1400" dirty="0" err="1">
                <a:latin typeface="Times New Roman" panose="02020603050405020304" pitchFamily="18" charset="0"/>
                <a:cs typeface="Times New Roman" panose="02020603050405020304" pitchFamily="18" charset="0"/>
              </a:rPr>
              <a:t>augmented_mri_data</a:t>
            </a:r>
            <a:endParaRPr lang="en-IN" sz="1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53684" y="276999"/>
            <a:ext cx="2648309" cy="553998"/>
          </a:xfrm>
          <a:prstGeom prst="rect">
            <a:avLst/>
          </a:prstGeom>
          <a:noFill/>
        </p:spPr>
        <p:txBody>
          <a:bodyPr wrap="square" rtlCol="0">
            <a:spAutoFit/>
          </a:bodyPr>
          <a:lstStyle/>
          <a:p>
            <a:r>
              <a:rPr lang="en-US" sz="3000" b="1" dirty="0">
                <a:latin typeface="Times New Roman" panose="02020603050405020304" pitchFamily="18" charset="0"/>
                <a:cs typeface="Times New Roman" panose="02020603050405020304" pitchFamily="18" charset="0"/>
              </a:rPr>
              <a:t>Pseudocode :</a:t>
            </a:r>
            <a:endParaRPr lang="en-IN" sz="3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37495" y="1699404"/>
            <a:ext cx="2769080" cy="313138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4744528" y="1880558"/>
            <a:ext cx="2562047" cy="307777"/>
          </a:xfrm>
          <a:prstGeom prst="rect">
            <a:avLst/>
          </a:prstGeom>
          <a:solidFill>
            <a:schemeClr val="bg1"/>
          </a:solidFill>
        </p:spPr>
        <p:txBody>
          <a:bodyPr wrap="square" rtlCol="0">
            <a:spAutoFit/>
          </a:bodyPr>
          <a:lstStyle/>
          <a:p>
            <a:r>
              <a:rPr lang="en-IN" sz="1400" dirty="0">
                <a:latin typeface="Times New Roman" panose="02020603050405020304" pitchFamily="18" charset="0"/>
                <a:cs typeface="Times New Roman" panose="02020603050405020304" pitchFamily="18" charset="0"/>
              </a:rPr>
              <a:t>Feature Extraction Module</a:t>
            </a:r>
          </a:p>
        </p:txBody>
      </p:sp>
      <p:sp>
        <p:nvSpPr>
          <p:cNvPr id="5" name="Rectangle 4"/>
          <p:cNvSpPr/>
          <p:nvPr/>
        </p:nvSpPr>
        <p:spPr>
          <a:xfrm>
            <a:off x="4934308" y="2481687"/>
            <a:ext cx="1975449" cy="54346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latin typeface="Times New Roman" panose="02020603050405020304" pitchFamily="18" charset="0"/>
                <a:cs typeface="Times New Roman" panose="02020603050405020304" pitchFamily="18" charset="0"/>
              </a:rPr>
              <a:t>Convolutional Layers</a:t>
            </a:r>
            <a:endParaRPr lang="en-IN" sz="1400"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4934308" y="3169908"/>
            <a:ext cx="1975449" cy="54346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latin typeface="Times New Roman" panose="02020603050405020304" pitchFamily="18" charset="0"/>
                <a:cs typeface="Times New Roman" panose="02020603050405020304" pitchFamily="18" charset="0"/>
              </a:rPr>
              <a:t>Pooling Layers</a:t>
            </a:r>
            <a:endParaRPr lang="en-IN" sz="1400" dirty="0">
              <a:solidFill>
                <a:schemeClr val="tx1"/>
              </a:solidFill>
              <a:latin typeface="Times New Roman" panose="02020603050405020304" pitchFamily="18" charset="0"/>
              <a:cs typeface="Times New Roman" panose="02020603050405020304" pitchFamily="18" charset="0"/>
            </a:endParaRPr>
          </a:p>
        </p:txBody>
      </p:sp>
      <p:sp>
        <p:nvSpPr>
          <p:cNvPr id="7" name="Rectangle 6"/>
          <p:cNvSpPr/>
          <p:nvPr/>
        </p:nvSpPr>
        <p:spPr>
          <a:xfrm>
            <a:off x="4934310" y="3929398"/>
            <a:ext cx="1975449" cy="54346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a:solidFill>
                  <a:schemeClr val="tx1"/>
                </a:solidFill>
                <a:latin typeface="Times New Roman" panose="02020603050405020304" pitchFamily="18" charset="0"/>
                <a:cs typeface="Times New Roman" panose="02020603050405020304" pitchFamily="18" charset="0"/>
              </a:rPr>
              <a:t>Batch Normalization</a:t>
            </a:r>
            <a:endParaRPr lang="en-IN" sz="1400" dirty="0">
              <a:solidFill>
                <a:schemeClr val="tx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526210" y="456029"/>
            <a:ext cx="5676182"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2.Feature Extraction Module: </a:t>
            </a:r>
          </a:p>
        </p:txBody>
      </p:sp>
      <p:cxnSp>
        <p:nvCxnSpPr>
          <p:cNvPr id="10" name="Straight Arrow Connector 9"/>
          <p:cNvCxnSpPr>
            <a:endCxn id="2" idx="1"/>
          </p:cNvCxnSpPr>
          <p:nvPr/>
        </p:nvCxnSpPr>
        <p:spPr>
          <a:xfrm>
            <a:off x="2536166" y="3252158"/>
            <a:ext cx="2001329" cy="12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3"/>
          </p:cNvCxnSpPr>
          <p:nvPr/>
        </p:nvCxnSpPr>
        <p:spPr>
          <a:xfrm>
            <a:off x="7306575" y="3265098"/>
            <a:ext cx="21824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02943" y="2979975"/>
            <a:ext cx="1820169" cy="461665"/>
          </a:xfrm>
          <a:prstGeom prst="rect">
            <a:avLst/>
          </a:prstGeom>
          <a:noFill/>
        </p:spPr>
        <p:txBody>
          <a:bodyPr wrap="square" rtlCol="0">
            <a:spAutoFit/>
          </a:bodyPr>
          <a:lstStyle/>
          <a:p>
            <a:r>
              <a:rPr lang="en-IN" sz="1200" dirty="0" err="1">
                <a:latin typeface="Times New Roman" panose="02020603050405020304" pitchFamily="18" charset="0"/>
                <a:cs typeface="Times New Roman" panose="02020603050405020304" pitchFamily="18" charset="0"/>
              </a:rPr>
              <a:t>Preprocessed</a:t>
            </a:r>
            <a:r>
              <a:rPr lang="en-IN" sz="1200" dirty="0">
                <a:latin typeface="Times New Roman" panose="02020603050405020304" pitchFamily="18" charset="0"/>
                <a:cs typeface="Times New Roman" panose="02020603050405020304" pitchFamily="18" charset="0"/>
              </a:rPr>
              <a:t> MRI images</a:t>
            </a:r>
          </a:p>
          <a:p>
            <a:endParaRPr lang="en-IN" sz="1200" dirty="0"/>
          </a:p>
        </p:txBody>
      </p:sp>
      <p:sp>
        <p:nvSpPr>
          <p:cNvPr id="14" name="TextBox 13"/>
          <p:cNvSpPr txBox="1"/>
          <p:nvPr/>
        </p:nvSpPr>
        <p:spPr>
          <a:xfrm>
            <a:off x="7893169" y="2975159"/>
            <a:ext cx="1863305"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Feature maps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6005" y="468005"/>
            <a:ext cx="920870" cy="369332"/>
          </a:xfrm>
          <a:prstGeom prst="rect">
            <a:avLst/>
          </a:prstGeom>
          <a:noFill/>
        </p:spPr>
        <p:txBody>
          <a:bodyPr wrap="square">
            <a:spAutoFit/>
          </a:bodyPr>
          <a:lstStyle/>
          <a:p>
            <a:pPr algn="just"/>
            <a:r>
              <a:rPr lang="en-IN" b="1" dirty="0">
                <a:latin typeface="Times New Roman" panose="02020603050405020304" pitchFamily="18" charset="0"/>
                <a:cs typeface="Times New Roman" panose="02020603050405020304" pitchFamily="18" charset="0"/>
              </a:rPr>
              <a:t>Input :</a:t>
            </a:r>
          </a:p>
        </p:txBody>
      </p:sp>
      <p:sp>
        <p:nvSpPr>
          <p:cNvPr id="7" name="TextBox 6"/>
          <p:cNvSpPr txBox="1"/>
          <p:nvPr/>
        </p:nvSpPr>
        <p:spPr>
          <a:xfrm>
            <a:off x="606005" y="1660433"/>
            <a:ext cx="1119278" cy="369332"/>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Output :</a:t>
            </a:r>
            <a:endParaRPr lang="en-IN" b="1"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606005" y="3244334"/>
            <a:ext cx="1705874" cy="369332"/>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Description :</a:t>
            </a:r>
            <a:endParaRPr lang="en-IN" b="1"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1226029" y="990705"/>
            <a:ext cx="6094562" cy="369332"/>
          </a:xfrm>
          <a:prstGeom prst="rect">
            <a:avLst/>
          </a:prstGeom>
          <a:noFill/>
        </p:spPr>
        <p:txBody>
          <a:bodyPr wrap="square">
            <a:spAutoFit/>
          </a:bodyPr>
          <a:lstStyle/>
          <a:p>
            <a:pPr algn="just"/>
            <a:r>
              <a:rPr lang="en-IN" dirty="0" err="1">
                <a:latin typeface="Times New Roman" panose="02020603050405020304" pitchFamily="18" charset="0"/>
                <a:cs typeface="Times New Roman" panose="02020603050405020304" pitchFamily="18" charset="0"/>
              </a:rPr>
              <a:t>Preprocessed</a:t>
            </a:r>
            <a:r>
              <a:rPr lang="en-IN" dirty="0">
                <a:latin typeface="Times New Roman" panose="02020603050405020304" pitchFamily="18" charset="0"/>
                <a:cs typeface="Times New Roman" panose="02020603050405020304" pitchFamily="18" charset="0"/>
              </a:rPr>
              <a:t> MRI images</a:t>
            </a:r>
          </a:p>
        </p:txBody>
      </p:sp>
      <p:sp>
        <p:nvSpPr>
          <p:cNvPr id="15" name="TextBox 14"/>
          <p:cNvSpPr txBox="1"/>
          <p:nvPr/>
        </p:nvSpPr>
        <p:spPr>
          <a:xfrm>
            <a:off x="1226029" y="2389940"/>
            <a:ext cx="7761617" cy="369332"/>
          </a:xfrm>
          <a:prstGeom prst="rect">
            <a:avLst/>
          </a:prstGeom>
          <a:noFill/>
        </p:spPr>
        <p:txBody>
          <a:bodyPr wrap="square">
            <a:spAutoFit/>
          </a:bodyPr>
          <a:lstStyle/>
          <a:p>
            <a:pPr algn="just"/>
            <a:r>
              <a:rPr lang="en-IN" dirty="0">
                <a:latin typeface="Times New Roman" panose="02020603050405020304" pitchFamily="18" charset="0"/>
                <a:cs typeface="Times New Roman" panose="02020603050405020304" pitchFamily="18" charset="0"/>
              </a:rPr>
              <a:t>Feature maps containing essential spatial and texture information</a:t>
            </a:r>
          </a:p>
        </p:txBody>
      </p:sp>
      <p:sp>
        <p:nvSpPr>
          <p:cNvPr id="19" name="TextBox 18"/>
          <p:cNvSpPr txBox="1"/>
          <p:nvPr/>
        </p:nvSpPr>
        <p:spPr>
          <a:xfrm>
            <a:off x="1226029" y="3820473"/>
            <a:ext cx="10359246" cy="1289071"/>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The Feature Extraction Module is responsible for extracting meaningful spatial and texture features from the preprocessed MRI images. This is achieved using deep convolutional layers, which help in capturing important tumor characteristics such as edges, intensity variations, and structural patterns.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485191" y="1209383"/>
            <a:ext cx="11206065" cy="4849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Role: </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3D convolutional layers in this module are responsible for learning local patterns in the MRI data. Each convolution operation applies a set of 3D filters (kernels) to the input data in three dimensions (x, y, and z axes). This allows the network to learn spatial patterns such as edges, textures, and more complex features across the volumetric MRI scans.</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Details in the Code:</a:t>
            </a:r>
          </a:p>
          <a:p>
            <a:pPr marL="742950" marR="0" lvl="1"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model uses several 3D convolution layers with increasing filters to progressively capture more complex patterns:</a:t>
            </a:r>
          </a:p>
          <a:p>
            <a:pPr marL="1200150" marR="0" lvl="2"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First Block: Conv3D(filters=32,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kernel_size</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3, 3))</a:t>
            </a:r>
          </a:p>
          <a:p>
            <a:pPr marL="1200150" marR="0" lvl="2"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Second Block: Conv3D(filters=64,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kernel_size</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3, 3))</a:t>
            </a:r>
          </a:p>
          <a:p>
            <a:pPr marL="1200150" marR="0" lvl="2"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Third Block: Conv3D(filters=128,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kernel_size</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3, 3))</a:t>
            </a:r>
          </a:p>
          <a:p>
            <a:pPr marL="1200150" marR="0" lvl="2"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Fourth Block: Conv3D(filters=256,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kernel_size</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3, 3))</a:t>
            </a:r>
          </a:p>
          <a:p>
            <a:pPr marL="742950" marR="0" lvl="1"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kernel size (3, 3, 3) is used in all layers, meaning that each filter looks at a 3x3x3 patch of the input data at a time.</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Purpose: </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These convolutions help the network to extract both low-level features (like edges and textures) and high-level abstract features (like tumor regions and tissue boundaries) from the 3D MRI data.</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pP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TextBox 3"/>
          <p:cNvSpPr txBox="1"/>
          <p:nvPr/>
        </p:nvSpPr>
        <p:spPr>
          <a:xfrm>
            <a:off x="279917" y="212337"/>
            <a:ext cx="5990254" cy="523220"/>
          </a:xfrm>
          <a:prstGeom prst="rect">
            <a:avLst/>
          </a:prstGeom>
          <a:noFill/>
        </p:spPr>
        <p:txBody>
          <a:bodyPr wrap="square" rtlCol="0">
            <a:spAutoFit/>
          </a:bodyPr>
          <a:lstStyle/>
          <a:p>
            <a:pPr marL="514350" indent="-514350">
              <a:buFont typeface="+mj-lt"/>
              <a:buAutoNum type="arabicPeriod"/>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Convolutional Layers (Conv3D):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491994" y="1531218"/>
            <a:ext cx="10944225" cy="4197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Max Pooling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layers are used after each convolution operation to down-sample the feature maps and reduce the spatial dimensions. This not only decreases the computation cost but also helps in extracting more abstract features at higher levels while preserving the strongest activations.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Details in the Code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742950" marR="0" lvl="1"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After each convolution operation, a MaxPooling3D layer with a pool size of (2, 2, 2) is applied. This means that for every 2x2x2 block of the feature map, only the maximum value is retained.</a:t>
            </a:r>
          </a:p>
          <a:p>
            <a:pPr marL="285750" indent="-285750" eaLnBrk="0" fontAlgn="base" hangingPunct="0">
              <a:lnSpc>
                <a:spcPct val="150000"/>
              </a:lnSpc>
              <a:spcBef>
                <a:spcPct val="0"/>
              </a:spcBef>
              <a:spcAft>
                <a:spcPct val="0"/>
              </a:spcAft>
              <a:buFont typeface="Wingdings" panose="05000000000000000000" pitchFamily="2" charset="2"/>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Purpose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selecting the maximum value from each region, the pooling layers help highlight the most relevant features, like the most prominent textures or boundaries, while discarding irrelevant information. This reduces spatial dimensions (height, width, depth) and increases computational efficiency.</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491994" y="419878"/>
            <a:ext cx="5924939" cy="523220"/>
          </a:xfrm>
          <a:prstGeom prst="rect">
            <a:avLst/>
          </a:prstGeom>
          <a:noFill/>
        </p:spPr>
        <p:txBody>
          <a:bodyPr wrap="square" rtlCol="0">
            <a:spAutoFit/>
          </a:bodyPr>
          <a:lstStyle/>
          <a:p>
            <a:pPr marL="514350" indent="-514350">
              <a:buFont typeface="+mj-lt"/>
              <a:buAutoNum type="arabicPeriod" startAt="2"/>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Pooling Layers (MaxPooling3D):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17885" y="686191"/>
            <a:ext cx="6094562" cy="5870646"/>
          </a:xfrm>
          <a:prstGeom prst="rect">
            <a:avLst/>
          </a:prstGeom>
          <a:noFill/>
        </p:spPr>
        <p:txBody>
          <a:bodyPr wrap="square">
            <a:spAutoFit/>
          </a:bodyPr>
          <a:lstStyle/>
          <a:p>
            <a:pPr algn="just">
              <a:lnSpc>
                <a:spcPct val="150000"/>
              </a:lnSpc>
            </a:pPr>
            <a:r>
              <a:rPr lang="en-IN" sz="1400" dirty="0">
                <a:latin typeface="Times New Roman" panose="02020603050405020304" pitchFamily="18" charset="0"/>
                <a:cs typeface="Times New Roman" panose="02020603050405020304" pitchFamily="18" charset="0"/>
              </a:rPr>
              <a:t>import </a:t>
            </a:r>
            <a:r>
              <a:rPr lang="en-IN" sz="1400" dirty="0" err="1">
                <a:latin typeface="Times New Roman" panose="02020603050405020304" pitchFamily="18" charset="0"/>
                <a:cs typeface="Times New Roman" panose="02020603050405020304" pitchFamily="18" charset="0"/>
              </a:rPr>
              <a:t>tensorflow</a:t>
            </a:r>
            <a:r>
              <a:rPr lang="en-IN" sz="1400" dirty="0">
                <a:latin typeface="Times New Roman" panose="02020603050405020304" pitchFamily="18" charset="0"/>
                <a:cs typeface="Times New Roman" panose="02020603050405020304" pitchFamily="18" charset="0"/>
              </a:rPr>
              <a:t> as </a:t>
            </a:r>
            <a:r>
              <a:rPr lang="en-IN" sz="1400" dirty="0" err="1">
                <a:latin typeface="Times New Roman" panose="02020603050405020304" pitchFamily="18" charset="0"/>
                <a:cs typeface="Times New Roman" panose="02020603050405020304" pitchFamily="18" charset="0"/>
              </a:rPr>
              <a:t>tf</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tensorflow.keras</a:t>
            </a:r>
            <a:r>
              <a:rPr lang="en-IN" sz="1400" dirty="0">
                <a:latin typeface="Times New Roman" panose="02020603050405020304" pitchFamily="18" charset="0"/>
                <a:cs typeface="Times New Roman" panose="02020603050405020304" pitchFamily="18" charset="0"/>
              </a:rPr>
              <a:t> import layers, models </a:t>
            </a:r>
          </a:p>
          <a:p>
            <a:pPr algn="just">
              <a:lnSpc>
                <a:spcPct val="150000"/>
              </a:lnSpc>
            </a:pP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Define a simple 3D CNN model </a:t>
            </a:r>
          </a:p>
          <a:p>
            <a:pPr algn="just">
              <a:lnSpc>
                <a:spcPct val="150000"/>
              </a:lnSpc>
            </a:pPr>
            <a:r>
              <a:rPr lang="en-IN" sz="1400" dirty="0">
                <a:latin typeface="Times New Roman" panose="02020603050405020304" pitchFamily="18" charset="0"/>
                <a:cs typeface="Times New Roman" panose="02020603050405020304" pitchFamily="18" charset="0"/>
              </a:rPr>
              <a:t>def </a:t>
            </a:r>
            <a:r>
              <a:rPr lang="en-IN" sz="1400" dirty="0" err="1">
                <a:latin typeface="Times New Roman" panose="02020603050405020304" pitchFamily="18" charset="0"/>
                <a:cs typeface="Times New Roman" panose="02020603050405020304" pitchFamily="18" charset="0"/>
              </a:rPr>
              <a:t>create_cnn</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input_shape</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model = </a:t>
            </a:r>
            <a:r>
              <a:rPr lang="en-IN" sz="1400" dirty="0" err="1">
                <a:latin typeface="Times New Roman" panose="02020603050405020304" pitchFamily="18" charset="0"/>
                <a:cs typeface="Times New Roman" panose="02020603050405020304" pitchFamily="18" charset="0"/>
              </a:rPr>
              <a:t>models.Sequential</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layers.Conv3D(32, (3, 3, 3), activation='</a:t>
            </a:r>
            <a:r>
              <a:rPr lang="en-IN" sz="1400" dirty="0" err="1">
                <a:latin typeface="Times New Roman" panose="02020603050405020304" pitchFamily="18" charset="0"/>
                <a:cs typeface="Times New Roman" panose="02020603050405020304" pitchFamily="18" charset="0"/>
              </a:rPr>
              <a:t>relu</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input_shape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input_shape</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layers.MaxPooling3D((2, 2, 2)), </a:t>
            </a:r>
          </a:p>
          <a:p>
            <a:pPr algn="just">
              <a:lnSpc>
                <a:spcPct val="150000"/>
              </a:lnSpc>
            </a:pPr>
            <a:r>
              <a:rPr lang="en-IN" sz="1400" dirty="0">
                <a:latin typeface="Times New Roman" panose="02020603050405020304" pitchFamily="18" charset="0"/>
                <a:cs typeface="Times New Roman" panose="02020603050405020304" pitchFamily="18" charset="0"/>
              </a:rPr>
              <a:t>        layers.Conv3D(64, (3, 3, 3), activation='</a:t>
            </a:r>
            <a:r>
              <a:rPr lang="en-IN" sz="1400" dirty="0" err="1">
                <a:latin typeface="Times New Roman" panose="02020603050405020304" pitchFamily="18" charset="0"/>
                <a:cs typeface="Times New Roman" panose="02020603050405020304" pitchFamily="18" charset="0"/>
              </a:rPr>
              <a:t>relu</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layers.MaxPooling3D((2, 2, 2)), </a:t>
            </a:r>
          </a:p>
          <a:p>
            <a:pPr algn="just">
              <a:lnSpc>
                <a:spcPct val="150000"/>
              </a:lnSpc>
            </a:pPr>
            <a:r>
              <a:rPr lang="en-IN" sz="1400" dirty="0">
                <a:latin typeface="Times New Roman" panose="02020603050405020304" pitchFamily="18" charset="0"/>
                <a:cs typeface="Times New Roman" panose="02020603050405020304" pitchFamily="18" charset="0"/>
              </a:rPr>
              <a:t>        layers.Conv3D(128, (3, 3, 3), activation='</a:t>
            </a:r>
            <a:r>
              <a:rPr lang="en-IN" sz="1400" dirty="0" err="1">
                <a:latin typeface="Times New Roman" panose="02020603050405020304" pitchFamily="18" charset="0"/>
                <a:cs typeface="Times New Roman" panose="02020603050405020304" pitchFamily="18" charset="0"/>
              </a:rPr>
              <a:t>relu</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layers.GlobalAveragePooling3D(), </a:t>
            </a:r>
          </a:p>
          <a:p>
            <a:pPr algn="just">
              <a:lnSpc>
                <a:spcPct val="150000"/>
              </a:lnSpc>
            </a:pP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layers.Dense</a:t>
            </a:r>
            <a:r>
              <a:rPr lang="en-IN" sz="1400" dirty="0">
                <a:latin typeface="Times New Roman" panose="02020603050405020304" pitchFamily="18" charset="0"/>
                <a:cs typeface="Times New Roman" panose="02020603050405020304" pitchFamily="18" charset="0"/>
              </a:rPr>
              <a:t>(256, activation='</a:t>
            </a:r>
            <a:r>
              <a:rPr lang="en-IN" sz="1400" dirty="0" err="1">
                <a:latin typeface="Times New Roman" panose="02020603050405020304" pitchFamily="18" charset="0"/>
                <a:cs typeface="Times New Roman" panose="02020603050405020304" pitchFamily="18" charset="0"/>
              </a:rPr>
              <a:t>relu</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layers.Dense</a:t>
            </a:r>
            <a:r>
              <a:rPr lang="en-IN" sz="1400" dirty="0">
                <a:latin typeface="Times New Roman" panose="02020603050405020304" pitchFamily="18" charset="0"/>
                <a:cs typeface="Times New Roman" panose="02020603050405020304" pitchFamily="18" charset="0"/>
              </a:rPr>
              <a:t>(128, activation='</a:t>
            </a:r>
            <a:r>
              <a:rPr lang="en-IN" sz="1400" dirty="0" err="1">
                <a:latin typeface="Times New Roman" panose="02020603050405020304" pitchFamily="18" charset="0"/>
                <a:cs typeface="Times New Roman" panose="02020603050405020304" pitchFamily="18" charset="0"/>
              </a:rPr>
              <a:t>relu</a:t>
            </a:r>
            <a:r>
              <a:rPr lang="en-IN" sz="1400" dirty="0">
                <a:latin typeface="Times New Roman" panose="02020603050405020304" pitchFamily="18" charset="0"/>
                <a:cs typeface="Times New Roman" panose="02020603050405020304" pitchFamily="18" charset="0"/>
              </a:rPr>
              <a:t>') </a:t>
            </a:r>
          </a:p>
          <a:p>
            <a:pPr algn="just">
              <a:lnSpc>
                <a:spcPct val="150000"/>
              </a:lnSpc>
            </a:pPr>
            <a:r>
              <a:rPr lang="en-IN" sz="1400" dirty="0">
                <a:latin typeface="Times New Roman" panose="02020603050405020304" pitchFamily="18" charset="0"/>
                <a:cs typeface="Times New Roman" panose="02020603050405020304" pitchFamily="18" charset="0"/>
              </a:rPr>
              <a:t>    ]) </a:t>
            </a:r>
          </a:p>
          <a:p>
            <a:pPr algn="just">
              <a:lnSpc>
                <a:spcPct val="150000"/>
              </a:lnSpc>
            </a:pPr>
            <a:r>
              <a:rPr lang="en-IN" sz="1400" dirty="0">
                <a:latin typeface="Times New Roman" panose="02020603050405020304" pitchFamily="18" charset="0"/>
                <a:cs typeface="Times New Roman" panose="02020603050405020304" pitchFamily="18" charset="0"/>
              </a:rPr>
              <a:t>    return model </a:t>
            </a:r>
          </a:p>
          <a:p>
            <a:pPr algn="just">
              <a:lnSpc>
                <a:spcPct val="150000"/>
              </a:lnSpc>
            </a:pPr>
            <a:r>
              <a:rPr lang="en-IN" sz="1400" dirty="0">
                <a:latin typeface="Times New Roman" panose="02020603050405020304" pitchFamily="18" charset="0"/>
                <a:cs typeface="Times New Roman" panose="02020603050405020304" pitchFamily="18" charset="0"/>
              </a:rPr>
              <a:t> </a:t>
            </a:r>
          </a:p>
          <a:p>
            <a:pPr algn="just">
              <a:lnSpc>
                <a:spcPct val="150000"/>
              </a:lnSpc>
            </a:pPr>
            <a:endParaRPr lang="en-IN" sz="1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580126" y="301487"/>
            <a:ext cx="6094562" cy="458074"/>
          </a:xfrm>
          <a:prstGeom prst="rect">
            <a:avLst/>
          </a:prstGeom>
          <a:noFill/>
        </p:spPr>
        <p:txBody>
          <a:bodyPr wrap="square">
            <a:spAutoFit/>
          </a:bodyPr>
          <a:lstStyle/>
          <a:p>
            <a:pPr>
              <a:lnSpc>
                <a:spcPct val="150000"/>
              </a:lnSpc>
            </a:pPr>
            <a:r>
              <a:rPr lang="en-IN" sz="1800" b="1" dirty="0">
                <a:latin typeface="Times New Roman" panose="02020603050405020304" pitchFamily="18" charset="0"/>
                <a:cs typeface="Times New Roman" panose="02020603050405020304" pitchFamily="18" charset="0"/>
              </a:rPr>
              <a:t>Pseudo-code: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7281" y="1327559"/>
            <a:ext cx="6094562" cy="4202882"/>
          </a:xfrm>
          <a:prstGeom prst="rect">
            <a:avLst/>
          </a:prstGeom>
          <a:noFill/>
        </p:spPr>
        <p:txBody>
          <a:bodyPr wrap="square">
            <a:spAutoFit/>
          </a:bodyPr>
          <a:lstStyle/>
          <a:p>
            <a:pPr>
              <a:lnSpc>
                <a:spcPct val="150000"/>
              </a:lnSpc>
            </a:pPr>
            <a:r>
              <a:rPr lang="en-IN" sz="1800" dirty="0">
                <a:latin typeface="Times New Roman" panose="02020603050405020304" pitchFamily="18" charset="0"/>
                <a:cs typeface="Times New Roman" panose="02020603050405020304" pitchFamily="18" charset="0"/>
              </a:rPr>
              <a:t># Create CNN for feature extraction </a:t>
            </a:r>
          </a:p>
          <a:p>
            <a:pPr>
              <a:lnSpc>
                <a:spcPct val="150000"/>
              </a:lnSpc>
            </a:pPr>
            <a:r>
              <a:rPr lang="en-IN" sz="1800" dirty="0" err="1">
                <a:latin typeface="Times New Roman" panose="02020603050405020304" pitchFamily="18" charset="0"/>
                <a:cs typeface="Times New Roman" panose="02020603050405020304" pitchFamily="18" charset="0"/>
              </a:rPr>
              <a:t>cnn_model</a:t>
            </a:r>
            <a:r>
              <a:rPr lang="en-IN" sz="1800" dirty="0">
                <a:latin typeface="Times New Roman" panose="02020603050405020304" pitchFamily="18" charset="0"/>
                <a:cs typeface="Times New Roman" panose="02020603050405020304" pitchFamily="18" charset="0"/>
              </a:rPr>
              <a:t> = </a:t>
            </a:r>
            <a:r>
              <a:rPr lang="en-IN" sz="1800" dirty="0" err="1">
                <a:latin typeface="Times New Roman" panose="02020603050405020304" pitchFamily="18" charset="0"/>
                <a:cs typeface="Times New Roman" panose="02020603050405020304" pitchFamily="18" charset="0"/>
              </a:rPr>
              <a:t>create_cnn</a:t>
            </a:r>
            <a:r>
              <a:rPr lang="en-IN" sz="1800" dirty="0">
                <a:latin typeface="Times New Roman" panose="02020603050405020304" pitchFamily="18" charset="0"/>
                <a:cs typeface="Times New Roman" panose="02020603050405020304" pitchFamily="18" charset="0"/>
              </a:rPr>
              <a:t>((64, 64, 64, 1))  # Example input shape (64x64x64, </a:t>
            </a:r>
          </a:p>
          <a:p>
            <a:pPr>
              <a:lnSpc>
                <a:spcPct val="150000"/>
              </a:lnSpc>
            </a:pPr>
            <a:r>
              <a:rPr lang="en-IN" sz="1800" dirty="0">
                <a:latin typeface="Times New Roman" panose="02020603050405020304" pitchFamily="18" charset="0"/>
                <a:cs typeface="Times New Roman" panose="02020603050405020304" pitchFamily="18" charset="0"/>
              </a:rPr>
              <a:t>single channel) </a:t>
            </a:r>
          </a:p>
          <a:p>
            <a:pPr>
              <a:lnSpc>
                <a:spcPct val="150000"/>
              </a:lnSpc>
            </a:pPr>
            <a:r>
              <a:rPr lang="en-IN" sz="1800" dirty="0">
                <a:latin typeface="Times New Roman" panose="02020603050405020304" pitchFamily="18" charset="0"/>
                <a:cs typeface="Times New Roman" panose="02020603050405020304" pitchFamily="18" charset="0"/>
              </a:rPr>
              <a:t> </a:t>
            </a:r>
          </a:p>
          <a:p>
            <a:pPr>
              <a:lnSpc>
                <a:spcPct val="150000"/>
              </a:lnSpc>
            </a:pPr>
            <a:r>
              <a:rPr lang="en-IN" sz="1800" dirty="0">
                <a:latin typeface="Times New Roman" panose="02020603050405020304" pitchFamily="18" charset="0"/>
                <a:cs typeface="Times New Roman" panose="02020603050405020304" pitchFamily="18" charset="0"/>
              </a:rPr>
              <a:t>def </a:t>
            </a:r>
            <a:r>
              <a:rPr lang="en-IN" sz="1800" dirty="0" err="1">
                <a:latin typeface="Times New Roman" panose="02020603050405020304" pitchFamily="18" charset="0"/>
                <a:cs typeface="Times New Roman" panose="02020603050405020304" pitchFamily="18" charset="0"/>
              </a:rPr>
              <a:t>extract_features</a:t>
            </a:r>
            <a:r>
              <a:rPr lang="en-IN" sz="1800" dirty="0">
                <a:latin typeface="Times New Roman" panose="02020603050405020304" pitchFamily="18" charset="0"/>
                <a:cs typeface="Times New Roman" panose="02020603050405020304" pitchFamily="18" charset="0"/>
              </a:rPr>
              <a:t>(image): </a:t>
            </a:r>
          </a:p>
          <a:p>
            <a:pPr>
              <a:lnSpc>
                <a:spcPct val="150000"/>
              </a:lnSpc>
            </a:pPr>
            <a:r>
              <a:rPr lang="en-IN" sz="1800" dirty="0">
                <a:latin typeface="Times New Roman" panose="02020603050405020304" pitchFamily="18" charset="0"/>
                <a:cs typeface="Times New Roman" panose="02020603050405020304" pitchFamily="18" charset="0"/>
              </a:rPr>
              <a:t>    # Preprocess and extract features using CNN </a:t>
            </a:r>
          </a:p>
          <a:p>
            <a:pPr>
              <a:lnSpc>
                <a:spcPct val="150000"/>
              </a:lnSpc>
            </a:pPr>
            <a:r>
              <a:rPr lang="en-IN" sz="1800" dirty="0">
                <a:latin typeface="Times New Roman" panose="02020603050405020304" pitchFamily="18" charset="0"/>
                <a:cs typeface="Times New Roman" panose="02020603050405020304" pitchFamily="18" charset="0"/>
              </a:rPr>
              <a:t>    image = </a:t>
            </a:r>
            <a:r>
              <a:rPr lang="en-IN" sz="1800" dirty="0" err="1">
                <a:latin typeface="Times New Roman" panose="02020603050405020304" pitchFamily="18" charset="0"/>
                <a:cs typeface="Times New Roman" panose="02020603050405020304" pitchFamily="18" charset="0"/>
              </a:rPr>
              <a:t>preprocess_image</a:t>
            </a:r>
            <a:r>
              <a:rPr lang="en-IN" sz="1800" dirty="0">
                <a:latin typeface="Times New Roman" panose="02020603050405020304" pitchFamily="18" charset="0"/>
                <a:cs typeface="Times New Roman" panose="02020603050405020304" pitchFamily="18" charset="0"/>
              </a:rPr>
              <a:t>(image) </a:t>
            </a:r>
          </a:p>
          <a:p>
            <a:pPr>
              <a:lnSpc>
                <a:spcPct val="150000"/>
              </a:lnSpc>
            </a:pPr>
            <a:r>
              <a:rPr lang="en-IN" sz="1800" dirty="0">
                <a:latin typeface="Times New Roman" panose="02020603050405020304" pitchFamily="18" charset="0"/>
                <a:cs typeface="Times New Roman" panose="02020603050405020304" pitchFamily="18" charset="0"/>
              </a:rPr>
              <a:t>    features = </a:t>
            </a:r>
            <a:r>
              <a:rPr lang="en-IN" sz="1800" dirty="0" err="1">
                <a:latin typeface="Times New Roman" panose="02020603050405020304" pitchFamily="18" charset="0"/>
                <a:cs typeface="Times New Roman" panose="02020603050405020304" pitchFamily="18" charset="0"/>
              </a:rPr>
              <a:t>cnn_model.predict</a:t>
            </a:r>
            <a:r>
              <a:rPr lang="en-IN" sz="1800" dirty="0">
                <a:latin typeface="Times New Roman" panose="02020603050405020304" pitchFamily="18" charset="0"/>
                <a:cs typeface="Times New Roman" panose="02020603050405020304" pitchFamily="18" charset="0"/>
              </a:rPr>
              <a:t>(image) </a:t>
            </a:r>
          </a:p>
          <a:p>
            <a:pPr>
              <a:lnSpc>
                <a:spcPct val="150000"/>
              </a:lnSpc>
            </a:pPr>
            <a:r>
              <a:rPr lang="en-IN" sz="1800" dirty="0">
                <a:latin typeface="Times New Roman" panose="02020603050405020304" pitchFamily="18" charset="0"/>
                <a:cs typeface="Times New Roman" panose="02020603050405020304" pitchFamily="18" charset="0"/>
              </a:rPr>
              <a:t>    return features </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3629" y="545068"/>
            <a:ext cx="9092242"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Introduction</a:t>
            </a:r>
            <a:endParaRPr lang="en-IN" sz="3200" b="1" dirty="0">
              <a:latin typeface="Times New Roman" panose="02020603050405020304" pitchFamily="18" charset="0"/>
              <a:cs typeface="Times New Roman" panose="02020603050405020304" pitchFamily="18" charset="0"/>
            </a:endParaRPr>
          </a:p>
        </p:txBody>
      </p:sp>
      <p:sp>
        <p:nvSpPr>
          <p:cNvPr id="3" name="Rectangle 1"/>
          <p:cNvSpPr>
            <a:spLocks noChangeArrowheads="1"/>
          </p:cNvSpPr>
          <p:nvPr/>
        </p:nvSpPr>
        <p:spPr bwMode="auto">
          <a:xfrm>
            <a:off x="971909" y="1252033"/>
            <a:ext cx="9966385" cy="5028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Brain tumor segmentation plays a crucial role in medical image analysis by aiding in tumor detection and treatment planning, contributing to accurate diagnosis, prognosis prediction, and surgical planning. However, tumor heterogeneity and challenges associated with MRI imaging make segmentation a complex task.</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segmentation process faces challenges due to the irregular shapes and boundaries of tumors, the presence of artifacts, noise, and varying resolution in MRI scans, and the difficulty in accurately delineating different tumor regions such as the whole tumor, tumor core, and enhancing tumor.</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goal of this project is to develop an accurate, efficient, and robust model for brain tumor segmentation while improving performance in terms of key evaluation metrics such as the Dice similarity coefficient and Accuracy.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9895" y="586596"/>
            <a:ext cx="1859805" cy="584775"/>
          </a:xfrm>
          <a:prstGeom prst="rect">
            <a:avLst/>
          </a:prstGeom>
          <a:noFill/>
        </p:spPr>
        <p:txBody>
          <a:bodyPr wrap="none" rtlCol="0">
            <a:spAutoFit/>
          </a:bodyPr>
          <a:lstStyle/>
          <a:p>
            <a:r>
              <a:rPr lang="en-IN" sz="3200" dirty="0">
                <a:latin typeface="Times New Roman" panose="02020603050405020304" pitchFamily="18" charset="0"/>
                <a:cs typeface="Times New Roman" panose="02020603050405020304" pitchFamily="18" charset="0"/>
              </a:rPr>
              <a:t>3.Encoder</a:t>
            </a:r>
          </a:p>
        </p:txBody>
      </p:sp>
      <p:sp>
        <p:nvSpPr>
          <p:cNvPr id="3" name="Rectangle 2"/>
          <p:cNvSpPr/>
          <p:nvPr/>
        </p:nvSpPr>
        <p:spPr>
          <a:xfrm>
            <a:off x="4609063" y="1823189"/>
            <a:ext cx="2074858" cy="2146473"/>
          </a:xfrm>
          <a:prstGeom prst="rect">
            <a:avLst/>
          </a:prstGeom>
          <a:solidFill>
            <a:schemeClr val="bg1"/>
          </a:solidFill>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894480" y="1889945"/>
            <a:ext cx="1597791" cy="523220"/>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Encoder</a:t>
            </a:r>
          </a:p>
          <a:p>
            <a:pPr algn="ctr"/>
            <a:r>
              <a:rPr lang="en-IN" sz="1400" dirty="0">
                <a:latin typeface="Times New Roman" panose="02020603050405020304" pitchFamily="18" charset="0"/>
                <a:cs typeface="Times New Roman" panose="02020603050405020304" pitchFamily="18" charset="0"/>
              </a:rPr>
              <a:t>(Down sampling)</a:t>
            </a:r>
          </a:p>
        </p:txBody>
      </p:sp>
      <p:sp>
        <p:nvSpPr>
          <p:cNvPr id="5" name="Rectangle 4"/>
          <p:cNvSpPr/>
          <p:nvPr/>
        </p:nvSpPr>
        <p:spPr>
          <a:xfrm>
            <a:off x="4990884" y="2660537"/>
            <a:ext cx="1311216" cy="3471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Convolutional layer</a:t>
            </a:r>
          </a:p>
        </p:txBody>
      </p:sp>
      <p:sp>
        <p:nvSpPr>
          <p:cNvPr id="6" name="Rectangle 5"/>
          <p:cNvSpPr/>
          <p:nvPr/>
        </p:nvSpPr>
        <p:spPr>
          <a:xfrm>
            <a:off x="5003973" y="3227299"/>
            <a:ext cx="1311216" cy="3471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Leaky </a:t>
            </a:r>
            <a:r>
              <a:rPr lang="en-IN" sz="1200" dirty="0" err="1">
                <a:latin typeface="Times New Roman" panose="02020603050405020304" pitchFamily="18" charset="0"/>
                <a:cs typeface="Times New Roman" panose="02020603050405020304" pitchFamily="18" charset="0"/>
              </a:rPr>
              <a:t>ReLu</a:t>
            </a:r>
            <a:endParaRPr lang="en-IN" sz="1200" dirty="0">
              <a:latin typeface="Times New Roman" panose="02020603050405020304" pitchFamily="18" charset="0"/>
              <a:cs typeface="Times New Roman" panose="02020603050405020304" pitchFamily="18" charset="0"/>
            </a:endParaRPr>
          </a:p>
        </p:txBody>
      </p:sp>
      <p:cxnSp>
        <p:nvCxnSpPr>
          <p:cNvPr id="8" name="Straight Arrow Connector 7"/>
          <p:cNvCxnSpPr>
            <a:endCxn id="3" idx="1"/>
          </p:cNvCxnSpPr>
          <p:nvPr/>
        </p:nvCxnSpPr>
        <p:spPr>
          <a:xfrm>
            <a:off x="3545457" y="2896426"/>
            <a:ext cx="10636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p:cNvCxnSpPr>
          <p:nvPr/>
        </p:nvCxnSpPr>
        <p:spPr>
          <a:xfrm flipV="1">
            <a:off x="6683921" y="2896425"/>
            <a:ext cx="164057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545457" y="2648906"/>
            <a:ext cx="1063606"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Feature maps</a:t>
            </a:r>
          </a:p>
        </p:txBody>
      </p:sp>
      <p:sp>
        <p:nvSpPr>
          <p:cNvPr id="14" name="TextBox 13"/>
          <p:cNvSpPr txBox="1"/>
          <p:nvPr/>
        </p:nvSpPr>
        <p:spPr>
          <a:xfrm>
            <a:off x="6683921" y="2625821"/>
            <a:ext cx="1545289" cy="276999"/>
          </a:xfrm>
          <a:prstGeom prst="rect">
            <a:avLst/>
          </a:prstGeom>
          <a:noFill/>
        </p:spPr>
        <p:txBody>
          <a:bodyPr wrap="square">
            <a:spAutoFit/>
          </a:bodyPr>
          <a:lstStyle/>
          <a:p>
            <a:r>
              <a:rPr lang="en-IN" sz="1200" dirty="0">
                <a:latin typeface="Times New Roman" panose="02020603050405020304" pitchFamily="18" charset="0"/>
                <a:cs typeface="Times New Roman" panose="02020603050405020304" pitchFamily="18" charset="0"/>
              </a:rPr>
              <a:t>Down Sampled image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4424" y="621102"/>
            <a:ext cx="3269411" cy="369332"/>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Input :</a:t>
            </a:r>
            <a:endParaRPr lang="en-IN"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94424" y="1789981"/>
            <a:ext cx="1302589" cy="369332"/>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Output :</a:t>
            </a:r>
            <a:endParaRPr lang="en-IN"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757631" y="1282455"/>
            <a:ext cx="3045125"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Feature maps</a:t>
            </a:r>
          </a:p>
        </p:txBody>
      </p:sp>
      <p:sp>
        <p:nvSpPr>
          <p:cNvPr id="11" name="TextBox 10"/>
          <p:cNvSpPr txBox="1"/>
          <p:nvPr/>
        </p:nvSpPr>
        <p:spPr>
          <a:xfrm>
            <a:off x="1725280" y="2359010"/>
            <a:ext cx="6094562" cy="369332"/>
          </a:xfrm>
          <a:prstGeom prst="rect">
            <a:avLst/>
          </a:prstGeom>
          <a:noFill/>
        </p:spPr>
        <p:txBody>
          <a:bodyPr wrap="square">
            <a:spAutoFit/>
          </a:bodyPr>
          <a:lstStyle/>
          <a:p>
            <a:r>
              <a:rPr lang="en-IN" sz="1800" dirty="0">
                <a:latin typeface="Times New Roman" panose="02020603050405020304" pitchFamily="18" charset="0"/>
                <a:cs typeface="Times New Roman" panose="02020603050405020304" pitchFamily="18" charset="0"/>
              </a:rPr>
              <a:t>Down Sampled image</a:t>
            </a:r>
          </a:p>
        </p:txBody>
      </p:sp>
      <p:sp>
        <p:nvSpPr>
          <p:cNvPr id="12" name="TextBox 11"/>
          <p:cNvSpPr txBox="1"/>
          <p:nvPr/>
        </p:nvSpPr>
        <p:spPr>
          <a:xfrm>
            <a:off x="694424" y="3059668"/>
            <a:ext cx="1500996" cy="369332"/>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Description :</a:t>
            </a:r>
            <a:endParaRPr lang="en-IN" b="1" dirty="0">
              <a:latin typeface="Times New Roman" panose="02020603050405020304" pitchFamily="18" charset="0"/>
              <a:cs typeface="Times New Roman" panose="02020603050405020304" pitchFamily="18" charset="0"/>
            </a:endParaRPr>
          </a:p>
        </p:txBody>
      </p:sp>
      <p:sp>
        <p:nvSpPr>
          <p:cNvPr id="6" name="Rectangle 3"/>
          <p:cNvSpPr>
            <a:spLocks noChangeArrowheads="1"/>
          </p:cNvSpPr>
          <p:nvPr/>
        </p:nvSpPr>
        <p:spPr bwMode="auto">
          <a:xfrm>
            <a:off x="1757631" y="3725365"/>
            <a:ext cx="999154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encoder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this architecture is responsible for extracting meaningful features from the input MRI images. It consists of convolutional layers for feature extraction, pooling layers for dimensionality reduction, and activation functions (Leaky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ReLU</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introduce non-linearity. The processed feature maps are then passed to 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Graph Convolution Module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further refinement before being decoded for tumor segmentation.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0126" y="406244"/>
            <a:ext cx="1662742" cy="369332"/>
          </a:xfrm>
          <a:prstGeom prst="rect">
            <a:avLst/>
          </a:prstGeom>
          <a:noFill/>
        </p:spPr>
        <p:txBody>
          <a:bodyPr wrap="square">
            <a:spAutoFit/>
          </a:bodyPr>
          <a:lstStyle/>
          <a:p>
            <a:pPr algn="just"/>
            <a:r>
              <a:rPr lang="en-IN" b="1" dirty="0">
                <a:latin typeface="Times New Roman" panose="02020603050405020304" pitchFamily="18" charset="0"/>
                <a:cs typeface="Times New Roman" panose="02020603050405020304" pitchFamily="18" charset="0"/>
              </a:rPr>
              <a:t>Pseudo-code: </a:t>
            </a:r>
          </a:p>
        </p:txBody>
      </p:sp>
      <p:sp>
        <p:nvSpPr>
          <p:cNvPr id="5" name="TextBox 4"/>
          <p:cNvSpPr txBox="1"/>
          <p:nvPr/>
        </p:nvSpPr>
        <p:spPr>
          <a:xfrm>
            <a:off x="2242868" y="775576"/>
            <a:ext cx="9963508" cy="5262979"/>
          </a:xfrm>
          <a:prstGeom prst="rect">
            <a:avLst/>
          </a:prstGeom>
          <a:noFill/>
        </p:spPr>
        <p:txBody>
          <a:bodyPr wrap="square">
            <a:spAutoFit/>
          </a:bodyPr>
          <a:lstStyle/>
          <a:p>
            <a:r>
              <a:rPr lang="en-IN" sz="1600" dirty="0">
                <a:latin typeface="Times New Roman" panose="02020603050405020304" pitchFamily="18" charset="0"/>
                <a:cs typeface="Times New Roman" panose="02020603050405020304" pitchFamily="18" charset="0"/>
              </a:rPr>
              <a:t>Function Encoder(</a:t>
            </a:r>
            <a:r>
              <a:rPr lang="en-IN" sz="1600" dirty="0" err="1">
                <a:latin typeface="Times New Roman" panose="02020603050405020304" pitchFamily="18" charset="0"/>
                <a:cs typeface="Times New Roman" panose="02020603050405020304" pitchFamily="18" charset="0"/>
              </a:rPr>
              <a:t>input_image</a:t>
            </a:r>
            <a:r>
              <a:rPr lang="en-IN" sz="1600" dirty="0">
                <a:latin typeface="Times New Roman" panose="02020603050405020304" pitchFamily="18" charset="0"/>
                <a:cs typeface="Times New Roman" panose="02020603050405020304" pitchFamily="18" charset="0"/>
              </a:rPr>
              <a:t>):</a:t>
            </a:r>
          </a:p>
          <a:p>
            <a:r>
              <a:rPr lang="en-IN" sz="1600" dirty="0">
                <a:latin typeface="Times New Roman" panose="02020603050405020304" pitchFamily="18" charset="0"/>
                <a:cs typeface="Times New Roman" panose="02020603050405020304" pitchFamily="18" charset="0"/>
              </a:rPr>
              <a:t>    # Step 1: Apply first convolutional layer</a:t>
            </a:r>
          </a:p>
          <a:p>
            <a:r>
              <a:rPr lang="en-IN" sz="1600" dirty="0">
                <a:latin typeface="Times New Roman" panose="02020603050405020304" pitchFamily="18" charset="0"/>
                <a:cs typeface="Times New Roman" panose="02020603050405020304" pitchFamily="18" charset="0"/>
              </a:rPr>
              <a:t>    conv1 = Convolution(</a:t>
            </a:r>
            <a:r>
              <a:rPr lang="en-IN" sz="1600" dirty="0" err="1">
                <a:latin typeface="Times New Roman" panose="02020603050405020304" pitchFamily="18" charset="0"/>
                <a:cs typeface="Times New Roman" panose="02020603050405020304" pitchFamily="18" charset="0"/>
              </a:rPr>
              <a:t>input_image</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filter_size</a:t>
            </a:r>
            <a:r>
              <a:rPr lang="en-IN" sz="1600" dirty="0">
                <a:latin typeface="Times New Roman" panose="02020603050405020304" pitchFamily="18" charset="0"/>
                <a:cs typeface="Times New Roman" panose="02020603050405020304" pitchFamily="18" charset="0"/>
              </a:rPr>
              <a:t>=3x3, stride=1, padding=1)</a:t>
            </a:r>
          </a:p>
          <a:p>
            <a:r>
              <a:rPr lang="en-IN" sz="1600" dirty="0">
                <a:latin typeface="Times New Roman" panose="02020603050405020304" pitchFamily="18" charset="0"/>
                <a:cs typeface="Times New Roman" panose="02020603050405020304" pitchFamily="18" charset="0"/>
              </a:rPr>
              <a:t>    </a:t>
            </a:r>
          </a:p>
          <a:p>
            <a:r>
              <a:rPr lang="en-IN" sz="1600" dirty="0">
                <a:latin typeface="Times New Roman" panose="02020603050405020304" pitchFamily="18" charset="0"/>
                <a:cs typeface="Times New Roman" panose="02020603050405020304" pitchFamily="18" charset="0"/>
              </a:rPr>
              <a:t>    # Step 2: Apply activation function (Leaky </a:t>
            </a:r>
            <a:r>
              <a:rPr lang="en-IN" sz="1600" dirty="0" err="1">
                <a:latin typeface="Times New Roman" panose="02020603050405020304" pitchFamily="18" charset="0"/>
                <a:cs typeface="Times New Roman" panose="02020603050405020304" pitchFamily="18" charset="0"/>
              </a:rPr>
              <a:t>ReLU</a:t>
            </a:r>
            <a:r>
              <a:rPr lang="en-IN" sz="1600" dirty="0">
                <a:latin typeface="Times New Roman" panose="02020603050405020304" pitchFamily="18" charset="0"/>
                <a:cs typeface="Times New Roman" panose="02020603050405020304" pitchFamily="18" charset="0"/>
              </a:rPr>
              <a:t>)</a:t>
            </a:r>
          </a:p>
          <a:p>
            <a:r>
              <a:rPr lang="en-IN" sz="1600" dirty="0">
                <a:latin typeface="Times New Roman" panose="02020603050405020304" pitchFamily="18" charset="0"/>
                <a:cs typeface="Times New Roman" panose="02020603050405020304" pitchFamily="18" charset="0"/>
              </a:rPr>
              <a:t>    activated1 = </a:t>
            </a:r>
            <a:r>
              <a:rPr lang="en-IN" sz="1600" dirty="0" err="1">
                <a:latin typeface="Times New Roman" panose="02020603050405020304" pitchFamily="18" charset="0"/>
                <a:cs typeface="Times New Roman" panose="02020603050405020304" pitchFamily="18" charset="0"/>
              </a:rPr>
              <a:t>LeakyReLU</a:t>
            </a:r>
            <a:r>
              <a:rPr lang="en-IN" sz="1600" dirty="0">
                <a:latin typeface="Times New Roman" panose="02020603050405020304" pitchFamily="18" charset="0"/>
                <a:cs typeface="Times New Roman" panose="02020603050405020304" pitchFamily="18" charset="0"/>
              </a:rPr>
              <a:t>(conv1)</a:t>
            </a:r>
          </a:p>
          <a:p>
            <a:r>
              <a:rPr lang="en-IN" sz="1600" dirty="0">
                <a:latin typeface="Times New Roman" panose="02020603050405020304" pitchFamily="18" charset="0"/>
                <a:cs typeface="Times New Roman" panose="02020603050405020304" pitchFamily="18" charset="0"/>
              </a:rPr>
              <a:t>    </a:t>
            </a:r>
          </a:p>
          <a:p>
            <a:r>
              <a:rPr lang="en-IN" sz="1600" dirty="0">
                <a:latin typeface="Times New Roman" panose="02020603050405020304" pitchFamily="18" charset="0"/>
                <a:cs typeface="Times New Roman" panose="02020603050405020304" pitchFamily="18" charset="0"/>
              </a:rPr>
              <a:t>    # Step 3: Apply pooling layer to reduce spatial dimensions</a:t>
            </a:r>
          </a:p>
          <a:p>
            <a:r>
              <a:rPr lang="en-IN" sz="1600" dirty="0">
                <a:latin typeface="Times New Roman" panose="02020603050405020304" pitchFamily="18" charset="0"/>
                <a:cs typeface="Times New Roman" panose="02020603050405020304" pitchFamily="18" charset="0"/>
              </a:rPr>
              <a:t>    pooled1 = </a:t>
            </a:r>
            <a:r>
              <a:rPr lang="en-IN" sz="1600" dirty="0" err="1">
                <a:latin typeface="Times New Roman" panose="02020603050405020304" pitchFamily="18" charset="0"/>
                <a:cs typeface="Times New Roman" panose="02020603050405020304" pitchFamily="18" charset="0"/>
              </a:rPr>
              <a:t>MaxPooling</a:t>
            </a:r>
            <a:r>
              <a:rPr lang="en-IN" sz="1600" dirty="0">
                <a:latin typeface="Times New Roman" panose="02020603050405020304" pitchFamily="18" charset="0"/>
                <a:cs typeface="Times New Roman" panose="02020603050405020304" pitchFamily="18" charset="0"/>
              </a:rPr>
              <a:t>(activated1, </a:t>
            </a:r>
            <a:r>
              <a:rPr lang="en-IN" sz="1600" dirty="0" err="1">
                <a:latin typeface="Times New Roman" panose="02020603050405020304" pitchFamily="18" charset="0"/>
                <a:cs typeface="Times New Roman" panose="02020603050405020304" pitchFamily="18" charset="0"/>
              </a:rPr>
              <a:t>pool_size</a:t>
            </a:r>
            <a:r>
              <a:rPr lang="en-IN" sz="1600" dirty="0">
                <a:latin typeface="Times New Roman" panose="02020603050405020304" pitchFamily="18" charset="0"/>
                <a:cs typeface="Times New Roman" panose="02020603050405020304" pitchFamily="18" charset="0"/>
              </a:rPr>
              <a:t>=2x2, stride=2)</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    # Step 4: Apply second convolutional layer</a:t>
            </a:r>
          </a:p>
          <a:p>
            <a:r>
              <a:rPr lang="en-IN" sz="1600" dirty="0">
                <a:latin typeface="Times New Roman" panose="02020603050405020304" pitchFamily="18" charset="0"/>
                <a:cs typeface="Times New Roman" panose="02020603050405020304" pitchFamily="18" charset="0"/>
              </a:rPr>
              <a:t>    conv2 = Convolution(pooled1, </a:t>
            </a:r>
            <a:r>
              <a:rPr lang="en-IN" sz="1600" dirty="0" err="1">
                <a:latin typeface="Times New Roman" panose="02020603050405020304" pitchFamily="18" charset="0"/>
                <a:cs typeface="Times New Roman" panose="02020603050405020304" pitchFamily="18" charset="0"/>
              </a:rPr>
              <a:t>filter_size</a:t>
            </a:r>
            <a:r>
              <a:rPr lang="en-IN" sz="1600" dirty="0">
                <a:latin typeface="Times New Roman" panose="02020603050405020304" pitchFamily="18" charset="0"/>
                <a:cs typeface="Times New Roman" panose="02020603050405020304" pitchFamily="18" charset="0"/>
              </a:rPr>
              <a:t>=3x3, stride=1, padding=1)</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    # Step 5: Apply activation function (Leaky </a:t>
            </a:r>
            <a:r>
              <a:rPr lang="en-IN" sz="1600" dirty="0" err="1">
                <a:latin typeface="Times New Roman" panose="02020603050405020304" pitchFamily="18" charset="0"/>
                <a:cs typeface="Times New Roman" panose="02020603050405020304" pitchFamily="18" charset="0"/>
              </a:rPr>
              <a:t>ReLU</a:t>
            </a:r>
            <a:r>
              <a:rPr lang="en-IN" sz="1600" dirty="0">
                <a:latin typeface="Times New Roman" panose="02020603050405020304" pitchFamily="18" charset="0"/>
                <a:cs typeface="Times New Roman" panose="02020603050405020304" pitchFamily="18" charset="0"/>
              </a:rPr>
              <a:t>)</a:t>
            </a:r>
          </a:p>
          <a:p>
            <a:r>
              <a:rPr lang="en-IN" sz="1600" dirty="0">
                <a:latin typeface="Times New Roman" panose="02020603050405020304" pitchFamily="18" charset="0"/>
                <a:cs typeface="Times New Roman" panose="02020603050405020304" pitchFamily="18" charset="0"/>
              </a:rPr>
              <a:t>    activated2 = </a:t>
            </a:r>
            <a:r>
              <a:rPr lang="en-IN" sz="1600" dirty="0" err="1">
                <a:latin typeface="Times New Roman" panose="02020603050405020304" pitchFamily="18" charset="0"/>
                <a:cs typeface="Times New Roman" panose="02020603050405020304" pitchFamily="18" charset="0"/>
              </a:rPr>
              <a:t>LeakyReLU</a:t>
            </a:r>
            <a:r>
              <a:rPr lang="en-IN" sz="1600" dirty="0">
                <a:latin typeface="Times New Roman" panose="02020603050405020304" pitchFamily="18" charset="0"/>
                <a:cs typeface="Times New Roman" panose="02020603050405020304" pitchFamily="18" charset="0"/>
              </a:rPr>
              <a:t>(conv2)</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    # Step 6: Apply another pooling layer</a:t>
            </a:r>
          </a:p>
          <a:p>
            <a:r>
              <a:rPr lang="en-IN" sz="1600" dirty="0">
                <a:latin typeface="Times New Roman" panose="02020603050405020304" pitchFamily="18" charset="0"/>
                <a:cs typeface="Times New Roman" panose="02020603050405020304" pitchFamily="18" charset="0"/>
              </a:rPr>
              <a:t>    pooled2 = </a:t>
            </a:r>
            <a:r>
              <a:rPr lang="en-IN" sz="1600" dirty="0" err="1">
                <a:latin typeface="Times New Roman" panose="02020603050405020304" pitchFamily="18" charset="0"/>
                <a:cs typeface="Times New Roman" panose="02020603050405020304" pitchFamily="18" charset="0"/>
              </a:rPr>
              <a:t>MaxPooling</a:t>
            </a:r>
            <a:r>
              <a:rPr lang="en-IN" sz="1600" dirty="0">
                <a:latin typeface="Times New Roman" panose="02020603050405020304" pitchFamily="18" charset="0"/>
                <a:cs typeface="Times New Roman" panose="02020603050405020304" pitchFamily="18" charset="0"/>
              </a:rPr>
              <a:t>(activated2, </a:t>
            </a:r>
            <a:r>
              <a:rPr lang="en-IN" sz="1600" dirty="0" err="1">
                <a:latin typeface="Times New Roman" panose="02020603050405020304" pitchFamily="18" charset="0"/>
                <a:cs typeface="Times New Roman" panose="02020603050405020304" pitchFamily="18" charset="0"/>
              </a:rPr>
              <a:t>pool_size</a:t>
            </a:r>
            <a:r>
              <a:rPr lang="en-IN" sz="1600" dirty="0">
                <a:latin typeface="Times New Roman" panose="02020603050405020304" pitchFamily="18" charset="0"/>
                <a:cs typeface="Times New Roman" panose="02020603050405020304" pitchFamily="18" charset="0"/>
              </a:rPr>
              <a:t>=2x2, stride=2)</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    # Step 7: Pass the extracted features to the next module (e.g., Graph Convolution Module)</a:t>
            </a:r>
          </a:p>
          <a:p>
            <a:r>
              <a:rPr lang="en-IN" sz="1600" dirty="0">
                <a:latin typeface="Times New Roman" panose="02020603050405020304" pitchFamily="18" charset="0"/>
                <a:cs typeface="Times New Roman" panose="02020603050405020304" pitchFamily="18" charset="0"/>
              </a:rPr>
              <a:t>    Return pooled2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9464" y="3962401"/>
            <a:ext cx="1846053" cy="6901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Pooling Layer</a:t>
            </a:r>
          </a:p>
        </p:txBody>
      </p:sp>
      <p:sp>
        <p:nvSpPr>
          <p:cNvPr id="5" name="Rectangle 4"/>
          <p:cNvSpPr/>
          <p:nvPr/>
        </p:nvSpPr>
        <p:spPr>
          <a:xfrm>
            <a:off x="7082287" y="1963946"/>
            <a:ext cx="1846053" cy="6901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latin typeface="Times New Roman" panose="02020603050405020304" pitchFamily="18" charset="0"/>
                <a:cs typeface="Times New Roman" panose="02020603050405020304" pitchFamily="18" charset="0"/>
              </a:rPr>
              <a:t>Node Feature Updates</a:t>
            </a:r>
          </a:p>
        </p:txBody>
      </p:sp>
      <p:sp>
        <p:nvSpPr>
          <p:cNvPr id="6" name="Rectangle 5"/>
          <p:cNvSpPr/>
          <p:nvPr/>
        </p:nvSpPr>
        <p:spPr>
          <a:xfrm>
            <a:off x="4362091" y="1963946"/>
            <a:ext cx="1969698" cy="6901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Graph Convolution Layer</a:t>
            </a:r>
          </a:p>
        </p:txBody>
      </p:sp>
      <p:cxnSp>
        <p:nvCxnSpPr>
          <p:cNvPr id="8" name="Straight Arrow Connector 7"/>
          <p:cNvCxnSpPr>
            <a:endCxn id="6" idx="1"/>
          </p:cNvCxnSpPr>
          <p:nvPr/>
        </p:nvCxnSpPr>
        <p:spPr>
          <a:xfrm>
            <a:off x="3752490" y="2309003"/>
            <a:ext cx="6096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5" idx="1"/>
          </p:cNvCxnSpPr>
          <p:nvPr/>
        </p:nvCxnSpPr>
        <p:spPr>
          <a:xfrm>
            <a:off x="6331789" y="2309003"/>
            <a:ext cx="7504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p:cNvCxnSpPr>
            <a:stCxn id="5" idx="2"/>
            <a:endCxn id="4" idx="0"/>
          </p:cNvCxnSpPr>
          <p:nvPr/>
        </p:nvCxnSpPr>
        <p:spPr>
          <a:xfrm rot="5400000">
            <a:off x="5224733" y="1181819"/>
            <a:ext cx="1308341" cy="42528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3"/>
          </p:cNvCxnSpPr>
          <p:nvPr/>
        </p:nvCxnSpPr>
        <p:spPr>
          <a:xfrm>
            <a:off x="4675517" y="4307458"/>
            <a:ext cx="1532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3402" y="583250"/>
            <a:ext cx="5345501" cy="553998"/>
          </a:xfrm>
          <a:prstGeom prst="rect">
            <a:avLst/>
          </a:prstGeom>
          <a:noFill/>
        </p:spPr>
        <p:txBody>
          <a:bodyPr wrap="square" rtlCol="0">
            <a:spAutoFit/>
          </a:bodyPr>
          <a:lstStyle/>
          <a:p>
            <a:r>
              <a:rPr lang="en-IN" sz="3000" b="1" dirty="0">
                <a:solidFill>
                  <a:schemeClr val="tx1"/>
                </a:solidFill>
                <a:latin typeface="Times New Roman" panose="02020603050405020304" pitchFamily="18" charset="0"/>
                <a:cs typeface="Times New Roman" panose="02020603050405020304" pitchFamily="18" charset="0"/>
              </a:rPr>
              <a:t>4.Graph Convolution Module</a:t>
            </a:r>
            <a:endParaRPr lang="en-IN" sz="3000" b="1" dirty="0"/>
          </a:p>
        </p:txBody>
      </p:sp>
      <p:sp>
        <p:nvSpPr>
          <p:cNvPr id="10" name="TextBox 9"/>
          <p:cNvSpPr txBox="1"/>
          <p:nvPr/>
        </p:nvSpPr>
        <p:spPr>
          <a:xfrm>
            <a:off x="1424986" y="2007729"/>
            <a:ext cx="2475591" cy="646331"/>
          </a:xfrm>
          <a:prstGeom prst="rect">
            <a:avLst/>
          </a:prstGeom>
          <a:noFill/>
        </p:spPr>
        <p:txBody>
          <a:bodyPr wrap="square">
            <a:spAutoFit/>
          </a:bodyPr>
          <a:lstStyle/>
          <a:p>
            <a:pPr algn="ctr"/>
            <a:r>
              <a:rPr lang="en-IN" dirty="0">
                <a:solidFill>
                  <a:schemeClr val="tx1"/>
                </a:solidFill>
                <a:latin typeface="Times New Roman" panose="02020603050405020304" pitchFamily="18" charset="0"/>
                <a:cs typeface="Times New Roman" panose="02020603050405020304" pitchFamily="18" charset="0"/>
              </a:rPr>
              <a:t>Graph with Node Features</a:t>
            </a:r>
          </a:p>
        </p:txBody>
      </p:sp>
      <p:sp>
        <p:nvSpPr>
          <p:cNvPr id="14" name="TextBox 13"/>
          <p:cNvSpPr txBox="1"/>
          <p:nvPr/>
        </p:nvSpPr>
        <p:spPr>
          <a:xfrm>
            <a:off x="6219396" y="4139940"/>
            <a:ext cx="1725782" cy="369332"/>
          </a:xfrm>
          <a:prstGeom prst="rect">
            <a:avLst/>
          </a:prstGeom>
          <a:noFill/>
        </p:spPr>
        <p:txBody>
          <a:bodyPr wrap="square">
            <a:spAutoFit/>
          </a:bodyPr>
          <a:lstStyle/>
          <a:p>
            <a:pPr algn="ctr"/>
            <a:r>
              <a:rPr lang="en-IN" dirty="0">
                <a:solidFill>
                  <a:schemeClr val="tx1"/>
                </a:solidFill>
                <a:latin typeface="Times New Roman" panose="02020603050405020304" pitchFamily="18" charset="0"/>
                <a:cs typeface="Times New Roman" panose="02020603050405020304" pitchFamily="18" charset="0"/>
              </a:rPr>
              <a:t>Global Features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8753" y="690916"/>
            <a:ext cx="1067519" cy="369332"/>
          </a:xfrm>
          <a:prstGeom prst="rect">
            <a:avLst/>
          </a:prstGeom>
          <a:noFill/>
        </p:spPr>
        <p:txBody>
          <a:bodyPr wrap="square">
            <a:spAutoFit/>
          </a:bodyPr>
          <a:lstStyle/>
          <a:p>
            <a:pPr algn="just"/>
            <a:r>
              <a:rPr lang="en-IN" b="1" dirty="0">
                <a:latin typeface="Times New Roman" panose="02020603050405020304" pitchFamily="18" charset="0"/>
                <a:cs typeface="Times New Roman" panose="02020603050405020304" pitchFamily="18" charset="0"/>
              </a:rPr>
              <a:t>Input :</a:t>
            </a:r>
          </a:p>
        </p:txBody>
      </p:sp>
      <p:sp>
        <p:nvSpPr>
          <p:cNvPr id="3" name="TextBox 2"/>
          <p:cNvSpPr txBox="1"/>
          <p:nvPr/>
        </p:nvSpPr>
        <p:spPr>
          <a:xfrm>
            <a:off x="553168" y="1496477"/>
            <a:ext cx="1138687" cy="369332"/>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Output :</a:t>
            </a:r>
            <a:endParaRPr lang="en-IN"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536993" y="2496528"/>
            <a:ext cx="1714500" cy="369332"/>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Operations:</a:t>
            </a:r>
            <a:endParaRPr lang="en-IN"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394243" y="1978730"/>
            <a:ext cx="8370857" cy="369332"/>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Refined feature representations with better spatial and contextual understanding.</a:t>
            </a:r>
            <a:endParaRPr lang="en-IN"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446003" y="1119393"/>
            <a:ext cx="6094562" cy="369332"/>
          </a:xfrm>
          <a:prstGeom prst="rect">
            <a:avLst/>
          </a:prstGeom>
          <a:noFill/>
        </p:spPr>
        <p:txBody>
          <a:bodyPr wrap="square">
            <a:spAutoFit/>
          </a:bodyPr>
          <a:lstStyle/>
          <a:p>
            <a:pPr algn="just"/>
            <a:r>
              <a:rPr lang="en-IN" dirty="0">
                <a:latin typeface="Times New Roman" panose="02020603050405020304" pitchFamily="18" charset="0"/>
                <a:cs typeface="Times New Roman" panose="02020603050405020304" pitchFamily="18" charset="0"/>
              </a:rPr>
              <a:t> Graph-structured feature maps</a:t>
            </a:r>
          </a:p>
        </p:txBody>
      </p:sp>
      <p:sp>
        <p:nvSpPr>
          <p:cNvPr id="8" name="TextBox 7"/>
          <p:cNvSpPr txBox="1"/>
          <p:nvPr/>
        </p:nvSpPr>
        <p:spPr>
          <a:xfrm>
            <a:off x="1446000" y="2967748"/>
            <a:ext cx="8267341" cy="87357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Spatial Graph Convolution Module (SGCM) - Enhances spatial feature learning.</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Channel Graph Convolution Module (CGCM) - Enhances cross-modal feature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02590" y="890247"/>
            <a:ext cx="9790980" cy="5588068"/>
          </a:xfrm>
          <a:prstGeom prst="rect">
            <a:avLst/>
          </a:prstGeom>
          <a:noFill/>
        </p:spPr>
        <p:txBody>
          <a:bodyPr wrap="square">
            <a:spAutoFit/>
          </a:bodyPr>
          <a:lstStyle/>
          <a:p>
            <a:pPr marL="342900" marR="0" lvl="0" indent="-342900" algn="just" defTabSz="914400" rtl="0" eaLnBrk="0" fontAlgn="base" latinLnBrk="0" hangingPunct="0">
              <a:lnSpc>
                <a:spcPct val="150000"/>
              </a:lnSpc>
              <a:spcBef>
                <a:spcPct val="0"/>
              </a:spcBef>
              <a:spcAft>
                <a:spcPct val="0"/>
              </a:spcAft>
              <a:buClrTx/>
              <a:buSzTx/>
              <a:buFont typeface="+mj-lt"/>
              <a:buAutoNum type="arabicPeriod"/>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Multi-modal Graph Convolution Network (M2GCNet) Module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lang="en-US" altLang="en-US" sz="1600" dirty="0">
              <a:latin typeface="Times New Roman" panose="02020603050405020304" pitchFamily="18" charset="0"/>
              <a:cs typeface="Times New Roman" panose="02020603050405020304" pitchFamily="18" charset="0"/>
            </a:endParaRPr>
          </a:p>
          <a:p>
            <a:pPr marL="400050" marR="0" lvl="0" indent="-400050" algn="just" defTabSz="914400" rtl="0" eaLnBrk="0" fontAlgn="base" latinLnBrk="0" hangingPunct="0">
              <a:lnSpc>
                <a:spcPct val="150000"/>
              </a:lnSpc>
              <a:spcBef>
                <a:spcPct val="0"/>
              </a:spcBef>
              <a:spcAft>
                <a:spcPct val="0"/>
              </a:spcAft>
              <a:buClrTx/>
              <a:buSzTx/>
              <a:buFont typeface="+mj-lt"/>
              <a:buAutoNum type="romanLcPeriod"/>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SGCM (Spatial-wise Graph Convolution Module):</a:t>
            </a:r>
          </a:p>
          <a:p>
            <a:pPr marL="857250" marR="0" lvl="1" indent="-4000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SGCM captures spatial relationships in each MRI modality. It creates graphs based on the spatial structure and applies graph convolutions to understand the spatial interactions in tumor regions.</a:t>
            </a:r>
          </a:p>
          <a:p>
            <a:pPr marL="857250" marR="0" lvl="1" indent="-4000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module is responsible for extracting high-level spatial features from the MRI scans.</a:t>
            </a:r>
          </a:p>
          <a:p>
            <a:pPr marL="400050" marR="0" lvl="0" indent="-400050" algn="just" defTabSz="914400" rtl="0" eaLnBrk="0" fontAlgn="base" latinLnBrk="0" hangingPunct="0">
              <a:lnSpc>
                <a:spcPct val="150000"/>
              </a:lnSpc>
              <a:spcBef>
                <a:spcPct val="0"/>
              </a:spcBef>
              <a:spcAft>
                <a:spcPct val="0"/>
              </a:spcAft>
              <a:buClrTx/>
              <a:buSzTx/>
              <a:buFont typeface="+mj-lt"/>
              <a:buAutoNum type="romanLcPeriod"/>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CGCM (Channel-wise Graph Convolution Module)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800100" marR="0" lvl="1"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CGCM works on the channel-wise information from each modality, capturing the complementary relationships between different modalities, such as T1 vs. FLAIR, or T2 vs. T1c.</a:t>
            </a:r>
          </a:p>
          <a:p>
            <a:pPr marL="800100" marR="0" lvl="1"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By modeling these channel dependencies, CGCM enables a deeper understanding of the tumor's characteristics and how different modalities complement each other in identifying various tumor regions.</a:t>
            </a:r>
          </a:p>
          <a:p>
            <a:pPr marL="400050" marR="0" lvl="0" indent="-400050" algn="just" defTabSz="914400" rtl="0" eaLnBrk="0" fontAlgn="base" latinLnBrk="0" hangingPunct="0">
              <a:lnSpc>
                <a:spcPct val="150000"/>
              </a:lnSpc>
              <a:spcBef>
                <a:spcPct val="0"/>
              </a:spcBef>
              <a:spcAft>
                <a:spcPct val="0"/>
              </a:spcAft>
              <a:buClrTx/>
              <a:buSzTx/>
              <a:buFont typeface="+mj-lt"/>
              <a:buAutoNum type="romanLcPeriod" startAt="3"/>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Multi-modal Fusion Layer</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857250" marR="0" lvl="1" indent="-4000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After processing the individual modalities, the outputs from the SGCM and CGCM are fused together to create a unified representation of the tumor.</a:t>
            </a:r>
          </a:p>
          <a:p>
            <a:pPr marL="857250" marR="0" lvl="1" indent="-4000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layer consolidates the spatial and channel-wise information, offering a more complete and accurate view of the tumor's boundaries.</a:t>
            </a:r>
          </a:p>
        </p:txBody>
      </p:sp>
      <p:sp>
        <p:nvSpPr>
          <p:cNvPr id="4" name="TextBox 3"/>
          <p:cNvSpPr txBox="1"/>
          <p:nvPr/>
        </p:nvSpPr>
        <p:spPr>
          <a:xfrm>
            <a:off x="715991" y="353683"/>
            <a:ext cx="196682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Description :</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718" y="1202367"/>
            <a:ext cx="7768807" cy="4849404"/>
          </a:xfrm>
          <a:prstGeom prst="rect">
            <a:avLst/>
          </a:prstGeom>
          <a:noFill/>
        </p:spPr>
        <p:txBody>
          <a:bodyPr wrap="square">
            <a:spAutoFit/>
          </a:bodyPr>
          <a:lstStyle/>
          <a:p>
            <a:pPr algn="just">
              <a:lnSpc>
                <a:spcPct val="150000"/>
              </a:lnSpc>
            </a:pPr>
            <a:r>
              <a:rPr lang="en-IN" sz="1600" dirty="0">
                <a:latin typeface="Times New Roman" panose="02020603050405020304" pitchFamily="18" charset="0"/>
                <a:cs typeface="Times New Roman" panose="02020603050405020304" pitchFamily="18" charset="0"/>
              </a:rPr>
              <a:t>def </a:t>
            </a:r>
            <a:r>
              <a:rPr lang="en-IN" sz="1600" dirty="0" err="1">
                <a:latin typeface="Times New Roman" panose="02020603050405020304" pitchFamily="18" charset="0"/>
                <a:cs typeface="Times New Roman" panose="02020603050405020304" pitchFamily="18" charset="0"/>
              </a:rPr>
              <a:t>gcn_forward</a:t>
            </a:r>
            <a:r>
              <a:rPr lang="en-IN" sz="1600" dirty="0">
                <a:latin typeface="Times New Roman" panose="02020603050405020304" pitchFamily="18" charset="0"/>
                <a:cs typeface="Times New Roman" panose="02020603050405020304" pitchFamily="18" charset="0"/>
              </a:rPr>
              <a:t>(graph, </a:t>
            </a:r>
            <a:r>
              <a:rPr lang="en-IN" sz="1600" dirty="0" err="1">
                <a:latin typeface="Times New Roman" panose="02020603050405020304" pitchFamily="18" charset="0"/>
                <a:cs typeface="Times New Roman" panose="02020603050405020304" pitchFamily="18" charset="0"/>
              </a:rPr>
              <a:t>adj_matrix</a:t>
            </a:r>
            <a:r>
              <a:rPr lang="en-IN" sz="1600" dirty="0">
                <a:latin typeface="Times New Roman" panose="02020603050405020304" pitchFamily="18" charset="0"/>
                <a:cs typeface="Times New Roman" panose="02020603050405020304" pitchFamily="18" charset="0"/>
              </a:rPr>
              <a:t>, features): </a:t>
            </a:r>
          </a:p>
          <a:p>
            <a:pPr algn="just">
              <a:lnSpc>
                <a:spcPct val="150000"/>
              </a:lnSpc>
            </a:pPr>
            <a:r>
              <a:rPr lang="en-IN" sz="1600" dirty="0">
                <a:latin typeface="Times New Roman" panose="02020603050405020304" pitchFamily="18" charset="0"/>
                <a:cs typeface="Times New Roman" panose="02020603050405020304" pitchFamily="18" charset="0"/>
              </a:rPr>
              <a:t>    # Apply Graph Convolution to update node features </a:t>
            </a:r>
          </a:p>
          <a:p>
            <a:pPr algn="just">
              <a:lnSpc>
                <a:spcPct val="150000"/>
              </a:lnSpc>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node_features</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apply_graph_convolution</a:t>
            </a:r>
            <a:r>
              <a:rPr lang="en-IN" sz="1600" dirty="0">
                <a:latin typeface="Times New Roman" panose="02020603050405020304" pitchFamily="18" charset="0"/>
                <a:cs typeface="Times New Roman" panose="02020603050405020304" pitchFamily="18" charset="0"/>
              </a:rPr>
              <a:t>(features, </a:t>
            </a:r>
            <a:r>
              <a:rPr lang="en-IN" sz="1600" dirty="0" err="1">
                <a:latin typeface="Times New Roman" panose="02020603050405020304" pitchFamily="18" charset="0"/>
                <a:cs typeface="Times New Roman" panose="02020603050405020304" pitchFamily="18" charset="0"/>
              </a:rPr>
              <a:t>adj_matrix</a:t>
            </a:r>
            <a:r>
              <a:rPr lang="en-IN" sz="1600" dirty="0">
                <a:latin typeface="Times New Roman" panose="02020603050405020304" pitchFamily="18" charset="0"/>
                <a:cs typeface="Times New Roman" panose="02020603050405020304" pitchFamily="18" charset="0"/>
              </a:rPr>
              <a:t>) </a:t>
            </a:r>
          </a:p>
          <a:p>
            <a:pPr algn="just">
              <a:lnSpc>
                <a:spcPct val="150000"/>
              </a:lnSpc>
            </a:pPr>
            <a:r>
              <a:rPr lang="en-IN" sz="1600" dirty="0">
                <a:latin typeface="Times New Roman" panose="02020603050405020304" pitchFamily="18" charset="0"/>
                <a:cs typeface="Times New Roman" panose="02020603050405020304" pitchFamily="18" charset="0"/>
              </a:rPr>
              <a:t>     # Apply pooling to reduce graph size </a:t>
            </a:r>
          </a:p>
          <a:p>
            <a:pPr algn="just">
              <a:lnSpc>
                <a:spcPct val="150000"/>
              </a:lnSpc>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pooled_features</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apply_pooling</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node_features</a:t>
            </a:r>
            <a:r>
              <a:rPr lang="en-IN" sz="1600" dirty="0">
                <a:latin typeface="Times New Roman" panose="02020603050405020304" pitchFamily="18" charset="0"/>
                <a:cs typeface="Times New Roman" panose="02020603050405020304" pitchFamily="18" charset="0"/>
              </a:rPr>
              <a:t>) </a:t>
            </a:r>
          </a:p>
          <a:p>
            <a:pPr algn="just">
              <a:lnSpc>
                <a:spcPct val="150000"/>
              </a:lnSpc>
            </a:pPr>
            <a:r>
              <a:rPr lang="en-IN" sz="1600" dirty="0">
                <a:latin typeface="Times New Roman" panose="02020603050405020304" pitchFamily="18" charset="0"/>
                <a:cs typeface="Times New Roman" panose="02020603050405020304" pitchFamily="18" charset="0"/>
              </a:rPr>
              <a:t>    return </a:t>
            </a:r>
            <a:r>
              <a:rPr lang="en-IN" sz="1600" dirty="0" err="1">
                <a:latin typeface="Times New Roman" panose="02020603050405020304" pitchFamily="18" charset="0"/>
                <a:cs typeface="Times New Roman" panose="02020603050405020304" pitchFamily="18" charset="0"/>
              </a:rPr>
              <a:t>pooled_features</a:t>
            </a:r>
            <a:r>
              <a:rPr lang="en-IN" sz="1600" dirty="0">
                <a:latin typeface="Times New Roman" panose="02020603050405020304" pitchFamily="18" charset="0"/>
                <a:cs typeface="Times New Roman" panose="02020603050405020304" pitchFamily="18" charset="0"/>
              </a:rPr>
              <a:t> </a:t>
            </a:r>
          </a:p>
          <a:p>
            <a:pPr algn="just">
              <a:lnSpc>
                <a:spcPct val="150000"/>
              </a:lnSpc>
            </a:pPr>
            <a:r>
              <a:rPr lang="en-IN" sz="1600" dirty="0">
                <a:latin typeface="Times New Roman" panose="02020603050405020304" pitchFamily="18" charset="0"/>
                <a:cs typeface="Times New Roman" panose="02020603050405020304" pitchFamily="18" charset="0"/>
              </a:rPr>
              <a:t>def </a:t>
            </a:r>
            <a:r>
              <a:rPr lang="en-IN" sz="1600" dirty="0" err="1">
                <a:latin typeface="Times New Roman" panose="02020603050405020304" pitchFamily="18" charset="0"/>
                <a:cs typeface="Times New Roman" panose="02020603050405020304" pitchFamily="18" charset="0"/>
              </a:rPr>
              <a:t>apply_graph_convolution</a:t>
            </a:r>
            <a:r>
              <a:rPr lang="en-IN" sz="1600" dirty="0">
                <a:latin typeface="Times New Roman" panose="02020603050405020304" pitchFamily="18" charset="0"/>
                <a:cs typeface="Times New Roman" panose="02020603050405020304" pitchFamily="18" charset="0"/>
              </a:rPr>
              <a:t>(features, </a:t>
            </a:r>
            <a:r>
              <a:rPr lang="en-IN" sz="1600" dirty="0" err="1">
                <a:latin typeface="Times New Roman" panose="02020603050405020304" pitchFamily="18" charset="0"/>
                <a:cs typeface="Times New Roman" panose="02020603050405020304" pitchFamily="18" charset="0"/>
              </a:rPr>
              <a:t>adj_matrix</a:t>
            </a:r>
            <a:r>
              <a:rPr lang="en-IN" sz="1600" dirty="0">
                <a:latin typeface="Times New Roman" panose="02020603050405020304" pitchFamily="18" charset="0"/>
                <a:cs typeface="Times New Roman" panose="02020603050405020304" pitchFamily="18" charset="0"/>
              </a:rPr>
              <a:t>): </a:t>
            </a:r>
          </a:p>
          <a:p>
            <a:pPr algn="just">
              <a:lnSpc>
                <a:spcPct val="150000"/>
              </a:lnSpc>
            </a:pPr>
            <a:r>
              <a:rPr lang="en-IN" sz="1600" dirty="0">
                <a:latin typeface="Times New Roman" panose="02020603050405020304" pitchFamily="18" charset="0"/>
                <a:cs typeface="Times New Roman" panose="02020603050405020304" pitchFamily="18" charset="0"/>
              </a:rPr>
              <a:t>    # Perform graph convolution by multiplying node features with adjacency </a:t>
            </a:r>
          </a:p>
          <a:p>
            <a:pPr algn="just">
              <a:lnSpc>
                <a:spcPct val="150000"/>
              </a:lnSpc>
            </a:pPr>
            <a:r>
              <a:rPr lang="en-IN" sz="1600" dirty="0">
                <a:latin typeface="Times New Roman" panose="02020603050405020304" pitchFamily="18" charset="0"/>
                <a:cs typeface="Times New Roman" panose="02020603050405020304" pitchFamily="18" charset="0"/>
              </a:rPr>
              <a:t>matrix </a:t>
            </a:r>
          </a:p>
          <a:p>
            <a:pPr algn="just">
              <a:lnSpc>
                <a:spcPct val="150000"/>
              </a:lnSpc>
            </a:pPr>
            <a:r>
              <a:rPr lang="en-IN" sz="1600" dirty="0">
                <a:latin typeface="Times New Roman" panose="02020603050405020304" pitchFamily="18" charset="0"/>
                <a:cs typeface="Times New Roman" panose="02020603050405020304" pitchFamily="18" charset="0"/>
              </a:rPr>
              <a:t>    return np.dot(</a:t>
            </a:r>
            <a:r>
              <a:rPr lang="en-IN" sz="1600" dirty="0" err="1">
                <a:latin typeface="Times New Roman" panose="02020603050405020304" pitchFamily="18" charset="0"/>
                <a:cs typeface="Times New Roman" panose="02020603050405020304" pitchFamily="18" charset="0"/>
              </a:rPr>
              <a:t>adj_matrix</a:t>
            </a:r>
            <a:r>
              <a:rPr lang="en-IN" sz="1600" dirty="0">
                <a:latin typeface="Times New Roman" panose="02020603050405020304" pitchFamily="18" charset="0"/>
                <a:cs typeface="Times New Roman" panose="02020603050405020304" pitchFamily="18" charset="0"/>
              </a:rPr>
              <a:t>, features) </a:t>
            </a:r>
          </a:p>
          <a:p>
            <a:pPr algn="just">
              <a:lnSpc>
                <a:spcPct val="150000"/>
              </a:lnSpc>
            </a:pPr>
            <a:r>
              <a:rPr lang="en-IN" sz="1600" dirty="0">
                <a:latin typeface="Times New Roman" panose="02020603050405020304" pitchFamily="18" charset="0"/>
                <a:cs typeface="Times New Roman" panose="02020603050405020304" pitchFamily="18" charset="0"/>
              </a:rPr>
              <a:t>def </a:t>
            </a:r>
            <a:r>
              <a:rPr lang="en-IN" sz="1600" dirty="0" err="1">
                <a:latin typeface="Times New Roman" panose="02020603050405020304" pitchFamily="18" charset="0"/>
                <a:cs typeface="Times New Roman" panose="02020603050405020304" pitchFamily="18" charset="0"/>
              </a:rPr>
              <a:t>apply_pooling</a:t>
            </a:r>
            <a:r>
              <a:rPr lang="en-IN" sz="1600" dirty="0">
                <a:latin typeface="Times New Roman" panose="02020603050405020304" pitchFamily="18" charset="0"/>
                <a:cs typeface="Times New Roman" panose="02020603050405020304" pitchFamily="18" charset="0"/>
              </a:rPr>
              <a:t>(features): </a:t>
            </a:r>
          </a:p>
          <a:p>
            <a:pPr algn="just">
              <a:lnSpc>
                <a:spcPct val="150000"/>
              </a:lnSpc>
            </a:pPr>
            <a:r>
              <a:rPr lang="en-IN" sz="1600" dirty="0">
                <a:latin typeface="Times New Roman" panose="02020603050405020304" pitchFamily="18" charset="0"/>
                <a:cs typeface="Times New Roman" panose="02020603050405020304" pitchFamily="18" charset="0"/>
              </a:rPr>
              <a:t>    # Apply graph pooling to reduce dimensions </a:t>
            </a:r>
          </a:p>
          <a:p>
            <a:pPr algn="just">
              <a:lnSpc>
                <a:spcPct val="150000"/>
              </a:lnSpc>
            </a:pPr>
            <a:r>
              <a:rPr lang="en-IN" sz="1600" dirty="0">
                <a:latin typeface="Times New Roman" panose="02020603050405020304" pitchFamily="18" charset="0"/>
                <a:cs typeface="Times New Roman" panose="02020603050405020304" pitchFamily="18" charset="0"/>
              </a:rPr>
              <a:t>  return </a:t>
            </a:r>
            <a:r>
              <a:rPr lang="en-IN" sz="1600" dirty="0" err="1">
                <a:latin typeface="Times New Roman" panose="02020603050405020304" pitchFamily="18" charset="0"/>
                <a:cs typeface="Times New Roman" panose="02020603050405020304" pitchFamily="18" charset="0"/>
              </a:rPr>
              <a:t>np.mean</a:t>
            </a:r>
            <a:r>
              <a:rPr lang="en-IN" sz="1600" dirty="0">
                <a:latin typeface="Times New Roman" panose="02020603050405020304" pitchFamily="18" charset="0"/>
                <a:cs typeface="Times New Roman" panose="02020603050405020304" pitchFamily="18" charset="0"/>
              </a:rPr>
              <a:t>(features, axis=0)</a:t>
            </a:r>
          </a:p>
        </p:txBody>
      </p:sp>
      <p:sp>
        <p:nvSpPr>
          <p:cNvPr id="4" name="TextBox 3"/>
          <p:cNvSpPr txBox="1"/>
          <p:nvPr/>
        </p:nvSpPr>
        <p:spPr>
          <a:xfrm>
            <a:off x="672861" y="508959"/>
            <a:ext cx="2562046"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Pseudo-code: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3080" y="465826"/>
            <a:ext cx="2493034"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5.Decoder :</a:t>
            </a:r>
          </a:p>
        </p:txBody>
      </p:sp>
      <p:sp>
        <p:nvSpPr>
          <p:cNvPr id="3" name="Rectangle 2"/>
          <p:cNvSpPr/>
          <p:nvPr/>
        </p:nvSpPr>
        <p:spPr>
          <a:xfrm>
            <a:off x="4416032" y="1916694"/>
            <a:ext cx="2074858" cy="2146473"/>
          </a:xfrm>
          <a:prstGeom prst="rect">
            <a:avLst/>
          </a:prstGeom>
          <a:solidFill>
            <a:schemeClr val="bg1"/>
          </a:solidFill>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724872" y="2003286"/>
            <a:ext cx="1581652" cy="523220"/>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Decoder</a:t>
            </a:r>
          </a:p>
          <a:p>
            <a:pPr algn="ctr"/>
            <a:r>
              <a:rPr lang="en-IN" sz="1400" dirty="0">
                <a:latin typeface="Times New Roman" panose="02020603050405020304" pitchFamily="18" charset="0"/>
                <a:cs typeface="Times New Roman" panose="02020603050405020304" pitchFamily="18" charset="0"/>
              </a:rPr>
              <a:t>(Up sampling)</a:t>
            </a:r>
          </a:p>
        </p:txBody>
      </p:sp>
      <p:sp>
        <p:nvSpPr>
          <p:cNvPr id="5" name="Rectangle 4"/>
          <p:cNvSpPr/>
          <p:nvPr/>
        </p:nvSpPr>
        <p:spPr>
          <a:xfrm>
            <a:off x="4797853" y="3381520"/>
            <a:ext cx="1311216" cy="3471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Leaky </a:t>
            </a:r>
            <a:r>
              <a:rPr lang="en-IN" sz="1200" dirty="0" err="1">
                <a:latin typeface="Times New Roman" panose="02020603050405020304" pitchFamily="18" charset="0"/>
                <a:cs typeface="Times New Roman" panose="02020603050405020304" pitchFamily="18" charset="0"/>
              </a:rPr>
              <a:t>ReLu</a:t>
            </a:r>
            <a:endParaRPr lang="en-IN" sz="1200" dirty="0">
              <a:latin typeface="Times New Roman" panose="02020603050405020304" pitchFamily="18" charset="0"/>
              <a:cs typeface="Times New Roman" panose="02020603050405020304" pitchFamily="18" charset="0"/>
            </a:endParaRPr>
          </a:p>
        </p:txBody>
      </p:sp>
      <p:sp>
        <p:nvSpPr>
          <p:cNvPr id="6" name="Rectangle 5"/>
          <p:cNvSpPr/>
          <p:nvPr/>
        </p:nvSpPr>
        <p:spPr>
          <a:xfrm>
            <a:off x="4797853" y="2684164"/>
            <a:ext cx="1311216" cy="3471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Convolutional layer</a:t>
            </a:r>
          </a:p>
        </p:txBody>
      </p:sp>
      <p:cxnSp>
        <p:nvCxnSpPr>
          <p:cNvPr id="8" name="Straight Arrow Connector 7"/>
          <p:cNvCxnSpPr>
            <a:endCxn id="3" idx="1"/>
          </p:cNvCxnSpPr>
          <p:nvPr/>
        </p:nvCxnSpPr>
        <p:spPr>
          <a:xfrm>
            <a:off x="2976114" y="2989931"/>
            <a:ext cx="14399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p:cNvCxnSpPr>
          <p:nvPr/>
        </p:nvCxnSpPr>
        <p:spPr>
          <a:xfrm flipV="1">
            <a:off x="6490890" y="2989930"/>
            <a:ext cx="17927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58332" y="2659634"/>
            <a:ext cx="1725285" cy="276999"/>
          </a:xfrm>
          <a:prstGeom prst="rect">
            <a:avLst/>
          </a:prstGeom>
          <a:noFill/>
        </p:spPr>
        <p:txBody>
          <a:bodyPr wrap="square">
            <a:spAutoFit/>
          </a:bodyPr>
          <a:lstStyle/>
          <a:p>
            <a:r>
              <a:rPr lang="en-IN" sz="1200" dirty="0">
                <a:latin typeface="Times New Roman" panose="02020603050405020304" pitchFamily="18" charset="0"/>
                <a:cs typeface="Times New Roman" panose="02020603050405020304" pitchFamily="18" charset="0"/>
              </a:rPr>
              <a:t>Up Sampled image</a:t>
            </a:r>
          </a:p>
        </p:txBody>
      </p:sp>
      <p:sp>
        <p:nvSpPr>
          <p:cNvPr id="7" name="Text Box 6"/>
          <p:cNvSpPr txBox="1"/>
          <p:nvPr/>
        </p:nvSpPr>
        <p:spPr>
          <a:xfrm>
            <a:off x="1514475" y="2684145"/>
            <a:ext cx="4064000" cy="275590"/>
          </a:xfrm>
          <a:prstGeom prst="rect">
            <a:avLst/>
          </a:prstGeom>
          <a:noFill/>
        </p:spPr>
        <p:txBody>
          <a:bodyPr wrap="square" rtlCol="0">
            <a:spAutoFit/>
          </a:bodyPr>
          <a:lstStyle/>
          <a:p>
            <a:pPr algn="ctr"/>
            <a:r>
              <a:rPr lang="en-IN" sz="1200" dirty="0">
                <a:latin typeface="Times New Roman" panose="02020603050405020304" pitchFamily="18" charset="0"/>
                <a:cs typeface="Times New Roman" panose="02020603050405020304" pitchFamily="18" charset="0"/>
                <a:sym typeface="+mn-ea"/>
              </a:rPr>
              <a:t>Global Features</a:t>
            </a:r>
            <a:endParaRPr lang="en-US" sz="1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9908" y="963048"/>
            <a:ext cx="1447081"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Input :</a:t>
            </a:r>
          </a:p>
        </p:txBody>
      </p:sp>
      <p:sp>
        <p:nvSpPr>
          <p:cNvPr id="3" name="TextBox 2"/>
          <p:cNvSpPr txBox="1"/>
          <p:nvPr/>
        </p:nvSpPr>
        <p:spPr>
          <a:xfrm>
            <a:off x="769908" y="2458528"/>
            <a:ext cx="1376133"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 :</a:t>
            </a:r>
          </a:p>
        </p:txBody>
      </p:sp>
      <p:sp>
        <p:nvSpPr>
          <p:cNvPr id="5" name="TextBox 4"/>
          <p:cNvSpPr txBox="1"/>
          <p:nvPr/>
        </p:nvSpPr>
        <p:spPr>
          <a:xfrm>
            <a:off x="723487" y="3954008"/>
            <a:ext cx="6094562"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Description :</a:t>
            </a:r>
            <a:endParaRPr lang="en-IN"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784411" y="3078417"/>
            <a:ext cx="2732416" cy="369332"/>
          </a:xfrm>
          <a:prstGeom prst="rect">
            <a:avLst/>
          </a:prstGeom>
          <a:noFill/>
        </p:spPr>
        <p:txBody>
          <a:bodyPr wrap="square">
            <a:spAutoFit/>
          </a:bodyPr>
          <a:lstStyle/>
          <a:p>
            <a:r>
              <a:rPr lang="en-IN" sz="1800" dirty="0">
                <a:latin typeface="Times New Roman" panose="02020603050405020304" pitchFamily="18" charset="0"/>
                <a:cs typeface="Times New Roman" panose="02020603050405020304" pitchFamily="18" charset="0"/>
              </a:rPr>
              <a:t>Up Sampled image</a:t>
            </a:r>
          </a:p>
        </p:txBody>
      </p:sp>
      <p:sp>
        <p:nvSpPr>
          <p:cNvPr id="8" name="Rectangle 1"/>
          <p:cNvSpPr>
            <a:spLocks noChangeArrowheads="1"/>
          </p:cNvSpPr>
          <p:nvPr/>
        </p:nvSpPr>
        <p:spPr bwMode="auto">
          <a:xfrm>
            <a:off x="1784411" y="4506105"/>
            <a:ext cx="10067277" cy="170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50000"/>
              </a:lnSpc>
              <a:spcBef>
                <a:spcPct val="0"/>
              </a:spcBef>
              <a:spcAft>
                <a:spcPct val="0"/>
              </a:spcAft>
              <a:buClrTx/>
              <a:buSzTx/>
              <a:buFontTx/>
              <a:buNone/>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decoder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responsible for reconstructing the segmented tumor regions from the extracted features. It uses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upsampling</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layers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restore the spatial dimensions, followed by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convolutional layers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refine the segmentation. Leaky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ReLU</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activation is applied to enhance feature learning, ensuring accurate tumor segmentation in the final output.</a:t>
            </a:r>
          </a:p>
        </p:txBody>
      </p:sp>
      <p:sp>
        <p:nvSpPr>
          <p:cNvPr id="4" name="Text Box 3"/>
          <p:cNvSpPr txBox="1"/>
          <p:nvPr/>
        </p:nvSpPr>
        <p:spPr>
          <a:xfrm>
            <a:off x="1784350" y="1332230"/>
            <a:ext cx="6096000" cy="368300"/>
          </a:xfrm>
          <a:prstGeom prst="rect">
            <a:avLst/>
          </a:prstGeom>
          <a:noFill/>
        </p:spPr>
        <p:txBody>
          <a:bodyPr wrap="square" rtlCol="0" anchor="t">
            <a:spAutoFit/>
          </a:bodyPr>
          <a:lstStyle/>
          <a:p>
            <a:pPr algn="l"/>
            <a:r>
              <a:rPr lang="en-IN" dirty="0">
                <a:latin typeface="Times New Roman" panose="02020603050405020304" pitchFamily="18" charset="0"/>
                <a:cs typeface="Times New Roman" panose="02020603050405020304" pitchFamily="18" charset="0"/>
                <a:sym typeface="+mn-ea"/>
              </a:rPr>
              <a:t>Global Features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18580" y="1026328"/>
            <a:ext cx="9790981" cy="590931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Function Decoder(</a:t>
            </a:r>
            <a:r>
              <a:rPr lang="en-IN" dirty="0" err="1">
                <a:latin typeface="Times New Roman" panose="02020603050405020304" pitchFamily="18" charset="0"/>
                <a:cs typeface="Times New Roman" panose="02020603050405020304" pitchFamily="18" charset="0"/>
              </a:rPr>
              <a:t>input_features</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 Step 1: </a:t>
            </a:r>
            <a:r>
              <a:rPr lang="en-IN" dirty="0" err="1">
                <a:latin typeface="Times New Roman" panose="02020603050405020304" pitchFamily="18" charset="0"/>
                <a:cs typeface="Times New Roman" panose="02020603050405020304" pitchFamily="18" charset="0"/>
              </a:rPr>
              <a:t>Upsampling</a:t>
            </a:r>
            <a:r>
              <a:rPr lang="en-IN" dirty="0">
                <a:latin typeface="Times New Roman" panose="02020603050405020304" pitchFamily="18" charset="0"/>
                <a:cs typeface="Times New Roman" panose="02020603050405020304" pitchFamily="18" charset="0"/>
              </a:rPr>
              <a:t> the feature maps</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upsampled_features</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Upsample</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input_features</a:t>
            </a:r>
            <a:r>
              <a:rPr lang="en-IN"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 Step 2: Apply convolution to refine features</a:t>
            </a:r>
          </a:p>
          <a:p>
            <a:r>
              <a:rPr lang="en-IN" dirty="0">
                <a:latin typeface="Times New Roman" panose="02020603050405020304" pitchFamily="18" charset="0"/>
                <a:cs typeface="Times New Roman" panose="02020603050405020304" pitchFamily="18" charset="0"/>
              </a:rPr>
              <a:t>    conv1 = Convolution(</a:t>
            </a:r>
            <a:r>
              <a:rPr lang="en-IN" dirty="0" err="1">
                <a:latin typeface="Times New Roman" panose="02020603050405020304" pitchFamily="18" charset="0"/>
                <a:cs typeface="Times New Roman" panose="02020603050405020304" pitchFamily="18" charset="0"/>
              </a:rPr>
              <a:t>upsampled_features</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filter_size</a:t>
            </a:r>
            <a:r>
              <a:rPr lang="en-IN" dirty="0">
                <a:latin typeface="Times New Roman" panose="02020603050405020304" pitchFamily="18" charset="0"/>
                <a:cs typeface="Times New Roman" panose="02020603050405020304" pitchFamily="18" charset="0"/>
              </a:rPr>
              <a:t>=3x3, stride=1, padding=1)</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 Step 3: Apply activation function (Leaky </a:t>
            </a:r>
            <a:r>
              <a:rPr lang="en-IN" dirty="0" err="1">
                <a:latin typeface="Times New Roman" panose="02020603050405020304" pitchFamily="18" charset="0"/>
                <a:cs typeface="Times New Roman" panose="02020603050405020304" pitchFamily="18" charset="0"/>
              </a:rPr>
              <a:t>ReLU</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activated1 = </a:t>
            </a:r>
            <a:r>
              <a:rPr lang="en-IN" dirty="0" err="1">
                <a:latin typeface="Times New Roman" panose="02020603050405020304" pitchFamily="18" charset="0"/>
                <a:cs typeface="Times New Roman" panose="02020603050405020304" pitchFamily="18" charset="0"/>
              </a:rPr>
              <a:t>LeakyReLU</a:t>
            </a:r>
            <a:r>
              <a:rPr lang="en-IN" dirty="0">
                <a:latin typeface="Times New Roman" panose="02020603050405020304" pitchFamily="18" charset="0"/>
                <a:cs typeface="Times New Roman" panose="02020603050405020304" pitchFamily="18" charset="0"/>
              </a:rPr>
              <a:t>(conv1)</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 Step 4: Further refine using another convolution</a:t>
            </a:r>
          </a:p>
          <a:p>
            <a:r>
              <a:rPr lang="en-IN" dirty="0">
                <a:latin typeface="Times New Roman" panose="02020603050405020304" pitchFamily="18" charset="0"/>
                <a:cs typeface="Times New Roman" panose="02020603050405020304" pitchFamily="18" charset="0"/>
              </a:rPr>
              <a:t>    conv2 = Convolution(activated1, </a:t>
            </a:r>
            <a:r>
              <a:rPr lang="en-IN" dirty="0" err="1">
                <a:latin typeface="Times New Roman" panose="02020603050405020304" pitchFamily="18" charset="0"/>
                <a:cs typeface="Times New Roman" panose="02020603050405020304" pitchFamily="18" charset="0"/>
              </a:rPr>
              <a:t>filter_size</a:t>
            </a:r>
            <a:r>
              <a:rPr lang="en-IN" dirty="0">
                <a:latin typeface="Times New Roman" panose="02020603050405020304" pitchFamily="18" charset="0"/>
                <a:cs typeface="Times New Roman" panose="02020603050405020304" pitchFamily="18" charset="0"/>
              </a:rPr>
              <a:t>=3x3, stride=1, padding=1)</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 Step 5: Apply activation function (Leaky </a:t>
            </a:r>
            <a:r>
              <a:rPr lang="en-IN" dirty="0" err="1">
                <a:latin typeface="Times New Roman" panose="02020603050405020304" pitchFamily="18" charset="0"/>
                <a:cs typeface="Times New Roman" panose="02020603050405020304" pitchFamily="18" charset="0"/>
              </a:rPr>
              <a:t>ReLU</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activated2 = </a:t>
            </a:r>
            <a:r>
              <a:rPr lang="en-IN" dirty="0" err="1">
                <a:latin typeface="Times New Roman" panose="02020603050405020304" pitchFamily="18" charset="0"/>
                <a:cs typeface="Times New Roman" panose="02020603050405020304" pitchFamily="18" charset="0"/>
              </a:rPr>
              <a:t>LeakyReLU</a:t>
            </a:r>
            <a:r>
              <a:rPr lang="en-IN" dirty="0">
                <a:latin typeface="Times New Roman" panose="02020603050405020304" pitchFamily="18" charset="0"/>
                <a:cs typeface="Times New Roman" panose="02020603050405020304" pitchFamily="18" charset="0"/>
              </a:rPr>
              <a:t>(conv2)</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 Step 6: Generate segmentation mask (Final Output)</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output_mask</a:t>
            </a:r>
            <a:r>
              <a:rPr lang="en-IN" dirty="0">
                <a:latin typeface="Times New Roman" panose="02020603050405020304" pitchFamily="18" charset="0"/>
                <a:cs typeface="Times New Roman" panose="02020603050405020304" pitchFamily="18" charset="0"/>
              </a:rPr>
              <a:t> = Convolution(activated2, </a:t>
            </a:r>
            <a:r>
              <a:rPr lang="en-IN" dirty="0" err="1">
                <a:latin typeface="Times New Roman" panose="02020603050405020304" pitchFamily="18" charset="0"/>
                <a:cs typeface="Times New Roman" panose="02020603050405020304" pitchFamily="18" charset="0"/>
              </a:rPr>
              <a:t>filter_size</a:t>
            </a:r>
            <a:r>
              <a:rPr lang="en-IN" dirty="0">
                <a:latin typeface="Times New Roman" panose="02020603050405020304" pitchFamily="18" charset="0"/>
                <a:cs typeface="Times New Roman" panose="02020603050405020304" pitchFamily="18" charset="0"/>
              </a:rPr>
              <a:t>=1x1, stride=1, activation=Sigmoid or </a:t>
            </a:r>
            <a:r>
              <a:rPr lang="en-IN" dirty="0" err="1">
                <a:latin typeface="Times New Roman" panose="02020603050405020304" pitchFamily="18" charset="0"/>
                <a:cs typeface="Times New Roman" panose="02020603050405020304" pitchFamily="18" charset="0"/>
              </a:rPr>
              <a:t>Softmax</a:t>
            </a:r>
            <a:r>
              <a:rPr lang="en-IN"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Return </a:t>
            </a:r>
            <a:r>
              <a:rPr lang="en-IN" dirty="0" err="1">
                <a:latin typeface="Times New Roman" panose="02020603050405020304" pitchFamily="18" charset="0"/>
                <a:cs typeface="Times New Roman" panose="02020603050405020304" pitchFamily="18" charset="0"/>
              </a:rPr>
              <a:t>output_mask</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43464" y="517585"/>
            <a:ext cx="2113472"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Pseudo-code :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919" y="423496"/>
            <a:ext cx="6094562"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Objectives</a:t>
            </a:r>
          </a:p>
        </p:txBody>
      </p:sp>
      <p:sp>
        <p:nvSpPr>
          <p:cNvPr id="8" name="Rectangle 3"/>
          <p:cNvSpPr>
            <a:spLocks noChangeArrowheads="1"/>
          </p:cNvSpPr>
          <p:nvPr/>
        </p:nvSpPr>
        <p:spPr bwMode="auto">
          <a:xfrm>
            <a:off x="838919" y="956222"/>
            <a:ext cx="11194930" cy="5582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an Accurate Brain Tumor Segmentation Model:</a:t>
            </a:r>
          </a:p>
          <a:p>
            <a:pPr marL="742950" lvl="1" indent="-285750" algn="just" eaLnBrk="0" fontAlgn="base" hangingPunct="0">
              <a:lnSpc>
                <a:spcPct val="150000"/>
              </a:lnSpc>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a model that can effectively segment different tumor regions (whole tumor, tumor core, enhancing tumor) across multiple MRI modalities.</a:t>
            </a:r>
          </a:p>
          <a:p>
            <a:pPr marL="742950" lvl="1" indent="-285750" algn="just" eaLnBrk="0" fontAlgn="base" hangingPunct="0">
              <a:lnSpc>
                <a:spcPct val="150000"/>
              </a:lnSpc>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Ensure high accuracy in delineating tumor boundaries.</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 Multi-modal MRI Data</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742950" lvl="1" indent="-285750" algn="just" eaLnBrk="0" fontAlgn="base" hangingPunct="0">
              <a:lnSpc>
                <a:spcPct val="150000"/>
              </a:lnSpc>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Fuse information from various MRI sequences (T1, T2, FLAIR, T1c) to enhance feature extraction and improve segmentation precision.</a:t>
            </a:r>
          </a:p>
          <a:p>
            <a:pPr marL="742950" lvl="1" indent="-285750" algn="just" eaLnBrk="0" fontAlgn="base" hangingPunct="0">
              <a:lnSpc>
                <a:spcPct val="150000"/>
              </a:lnSpc>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Leverage complementary information from multi-modal MRI for more comprehensive tumor analysis.</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 Feature Representation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742950" lvl="1" indent="-285750" algn="just" eaLnBrk="0" fontAlgn="base" hangingPunct="0">
              <a:lnSpc>
                <a:spcPct val="150000"/>
              </a:lnSpc>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Incorporate a multi-modal graph convolution network (M2GCNet) to capture both spatial and contextual features.</a:t>
            </a:r>
          </a:p>
          <a:p>
            <a:pPr marL="742950" lvl="1" indent="-285750" algn="just" eaLnBrk="0" fontAlgn="base" hangingPunct="0">
              <a:lnSpc>
                <a:spcPct val="150000"/>
              </a:lnSpc>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Design and implement a multi-modal correlation loss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CLoss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learn latent relationships between features from different modalities.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7969" y="465827"/>
            <a:ext cx="4917057" cy="553998"/>
          </a:xfrm>
          <a:prstGeom prst="rect">
            <a:avLst/>
          </a:prstGeom>
          <a:noFill/>
        </p:spPr>
        <p:txBody>
          <a:bodyPr wrap="square" rtlCol="0">
            <a:spAutoFit/>
          </a:bodyPr>
          <a:lstStyle/>
          <a:p>
            <a:r>
              <a:rPr lang="en-US" sz="3000" b="1" dirty="0">
                <a:latin typeface="Times New Roman" panose="02020603050405020304" pitchFamily="18" charset="0"/>
                <a:cs typeface="Times New Roman" panose="02020603050405020304" pitchFamily="18" charset="0"/>
              </a:rPr>
              <a:t>6.Segmentation Module :</a:t>
            </a:r>
            <a:endParaRPr lang="en-IN" sz="3000" b="1" dirty="0">
              <a:latin typeface="Times New Roman" panose="02020603050405020304" pitchFamily="18" charset="0"/>
              <a:cs typeface="Times New Roman" panose="02020603050405020304" pitchFamily="18" charset="0"/>
            </a:endParaRPr>
          </a:p>
        </p:txBody>
      </p:sp>
      <p:sp>
        <p:nvSpPr>
          <p:cNvPr id="2" name="Rectangle 1"/>
          <p:cNvSpPr/>
          <p:nvPr/>
        </p:nvSpPr>
        <p:spPr>
          <a:xfrm>
            <a:off x="4755816" y="2289488"/>
            <a:ext cx="2057400" cy="1863212"/>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954568" y="3034406"/>
            <a:ext cx="1782662" cy="523220"/>
          </a:xfrm>
          <a:prstGeom prst="rect">
            <a:avLst/>
          </a:prstGeom>
          <a:solidFill>
            <a:schemeClr val="bg1"/>
          </a:solidFill>
        </p:spPr>
        <p:txBody>
          <a:bodyPr wrap="square" rtlCol="0">
            <a:spAutoFit/>
          </a:bodyPr>
          <a:lstStyle/>
          <a:p>
            <a:r>
              <a:rPr lang="en-IN" sz="1400" dirty="0" err="1">
                <a:latin typeface="Times New Roman" panose="02020603050405020304" pitchFamily="18" charset="0"/>
                <a:cs typeface="Times New Roman" panose="02020603050405020304" pitchFamily="18" charset="0"/>
              </a:rPr>
              <a:t>Tumor</a:t>
            </a:r>
            <a:r>
              <a:rPr lang="en-IN" sz="1400" dirty="0">
                <a:latin typeface="Times New Roman" panose="02020603050405020304" pitchFamily="18" charset="0"/>
                <a:cs typeface="Times New Roman" panose="02020603050405020304" pitchFamily="18" charset="0"/>
              </a:rPr>
              <a:t> Segmentation Module (Testing)</a:t>
            </a:r>
          </a:p>
        </p:txBody>
      </p:sp>
      <p:cxnSp>
        <p:nvCxnSpPr>
          <p:cNvPr id="12" name="Straight Arrow Connector 11"/>
          <p:cNvCxnSpPr>
            <a:endCxn id="2" idx="1"/>
          </p:cNvCxnSpPr>
          <p:nvPr/>
        </p:nvCxnSpPr>
        <p:spPr>
          <a:xfrm>
            <a:off x="3140015" y="3221094"/>
            <a:ext cx="16158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2" idx="3"/>
          </p:cNvCxnSpPr>
          <p:nvPr/>
        </p:nvCxnSpPr>
        <p:spPr>
          <a:xfrm>
            <a:off x="6813216" y="3221094"/>
            <a:ext cx="19425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140015" y="2944096"/>
            <a:ext cx="1397479" cy="276999"/>
          </a:xfrm>
          <a:prstGeom prst="rect">
            <a:avLst/>
          </a:prstGeom>
          <a:noFill/>
        </p:spPr>
        <p:txBody>
          <a:bodyPr wrap="square">
            <a:spAutoFit/>
          </a:bodyPr>
          <a:lstStyle/>
          <a:p>
            <a:r>
              <a:rPr lang="en-IN" sz="1200" dirty="0">
                <a:latin typeface="Times New Roman" panose="02020603050405020304" pitchFamily="18" charset="0"/>
                <a:cs typeface="Times New Roman" panose="02020603050405020304" pitchFamily="18" charset="0"/>
              </a:rPr>
              <a:t>Up Sampled image</a:t>
            </a:r>
          </a:p>
        </p:txBody>
      </p:sp>
      <p:sp>
        <p:nvSpPr>
          <p:cNvPr id="25" name="TextBox 24"/>
          <p:cNvSpPr txBox="1"/>
          <p:nvPr/>
        </p:nvSpPr>
        <p:spPr>
          <a:xfrm>
            <a:off x="6889202" y="2759429"/>
            <a:ext cx="1615801" cy="461665"/>
          </a:xfrm>
          <a:prstGeom prst="rect">
            <a:avLst/>
          </a:prstGeom>
          <a:noFill/>
        </p:spPr>
        <p:txBody>
          <a:bodyPr wrap="square">
            <a:spAutoFit/>
          </a:bodyPr>
          <a:lstStyle/>
          <a:p>
            <a:pPr algn="ctr"/>
            <a:r>
              <a:rPr lang="en-IN" sz="1200" dirty="0">
                <a:latin typeface="Times New Roman" panose="02020603050405020304" pitchFamily="18" charset="0"/>
                <a:cs typeface="Times New Roman" panose="02020603050405020304" pitchFamily="18" charset="0"/>
              </a:rPr>
              <a:t>Final Segmentation</a:t>
            </a:r>
          </a:p>
          <a:p>
            <a:pPr algn="ctr"/>
            <a:r>
              <a:rPr lang="en-IN" sz="1200" dirty="0">
                <a:latin typeface="Times New Roman" panose="02020603050405020304" pitchFamily="18" charset="0"/>
                <a:cs typeface="Times New Roman" panose="02020603050405020304" pitchFamily="18" charset="0"/>
              </a:rPr>
              <a:t>(Output)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88752" y="1345122"/>
            <a:ext cx="1067519"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Input :</a:t>
            </a:r>
          </a:p>
        </p:txBody>
      </p:sp>
      <p:sp>
        <p:nvSpPr>
          <p:cNvPr id="9" name="TextBox 8"/>
          <p:cNvSpPr txBox="1"/>
          <p:nvPr/>
        </p:nvSpPr>
        <p:spPr>
          <a:xfrm>
            <a:off x="588753" y="2468694"/>
            <a:ext cx="1138687"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Output :</a:t>
            </a:r>
            <a:endParaRPr lang="en-IN" b="1"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588752" y="4096332"/>
            <a:ext cx="171450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Description :</a:t>
            </a:r>
            <a:endParaRPr lang="en-IN"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1727440" y="2926419"/>
            <a:ext cx="6094562" cy="369332"/>
          </a:xfrm>
          <a:prstGeom prst="rect">
            <a:avLst/>
          </a:prstGeom>
          <a:noFill/>
        </p:spPr>
        <p:txBody>
          <a:bodyPr wrap="square">
            <a:spAutoFit/>
          </a:bodyPr>
          <a:lstStyle/>
          <a:p>
            <a:r>
              <a:rPr lang="en-IN" sz="1800" dirty="0">
                <a:latin typeface="Times New Roman" panose="02020603050405020304" pitchFamily="18" charset="0"/>
                <a:cs typeface="Times New Roman" panose="02020603050405020304" pitchFamily="18" charset="0"/>
              </a:rPr>
              <a:t>Predicted Mask</a:t>
            </a:r>
          </a:p>
        </p:txBody>
      </p:sp>
      <p:sp>
        <p:nvSpPr>
          <p:cNvPr id="17" name="TextBox 16"/>
          <p:cNvSpPr txBox="1"/>
          <p:nvPr/>
        </p:nvSpPr>
        <p:spPr>
          <a:xfrm>
            <a:off x="1727440" y="1738452"/>
            <a:ext cx="6094562" cy="369332"/>
          </a:xfrm>
          <a:prstGeom prst="rect">
            <a:avLst/>
          </a:prstGeom>
          <a:noFill/>
        </p:spPr>
        <p:txBody>
          <a:bodyPr wrap="square">
            <a:spAutoFit/>
          </a:bodyPr>
          <a:lstStyle/>
          <a:p>
            <a:r>
              <a:rPr lang="en-IN" sz="1800" dirty="0">
                <a:latin typeface="Times New Roman" panose="02020603050405020304" pitchFamily="18" charset="0"/>
                <a:cs typeface="Times New Roman" panose="02020603050405020304" pitchFamily="18" charset="0"/>
              </a:rPr>
              <a:t>Up Sampled image</a:t>
            </a:r>
          </a:p>
        </p:txBody>
      </p:sp>
      <p:sp>
        <p:nvSpPr>
          <p:cNvPr id="21" name="TextBox 20"/>
          <p:cNvSpPr txBox="1"/>
          <p:nvPr/>
        </p:nvSpPr>
        <p:spPr>
          <a:xfrm>
            <a:off x="1347876" y="4434899"/>
            <a:ext cx="10582455" cy="1289071"/>
          </a:xfrm>
          <a:prstGeom prst="rect">
            <a:avLst/>
          </a:prstGeom>
          <a:noFill/>
        </p:spPr>
        <p:txBody>
          <a:bodyPr wrap="square">
            <a:spAutoFit/>
          </a:bodyPr>
          <a:lstStyle/>
          <a:p>
            <a:pPr marL="742950" lvl="1" indent="-285750" algn="just" eaLnBrk="0" fontAlgn="base" hangingPunct="0">
              <a:lnSpc>
                <a:spcPct val="150000"/>
              </a:lnSpc>
              <a:spcBef>
                <a:spcPct val="0"/>
              </a:spcBef>
              <a:spcAft>
                <a:spcPct val="0"/>
              </a:spcAft>
              <a:buFont typeface="Arial" panose="020B0604020202020204" pitchFamily="34" charset="0"/>
              <a:buChar char="•"/>
            </a:pPr>
            <a:r>
              <a:rPr lang="en-US" altLang="en-US" sz="1800" dirty="0">
                <a:latin typeface="Times New Roman" panose="02020603050405020304" pitchFamily="18" charset="0"/>
                <a:cs typeface="Times New Roman" panose="02020603050405020304" pitchFamily="18" charset="0"/>
              </a:rPr>
              <a:t>This is the core of the model that applies convolutional operations to the fused multi-modal graph </a:t>
            </a:r>
            <a:r>
              <a:rPr lang="en-US" altLang="en-US" sz="1800" dirty="0" err="1">
                <a:latin typeface="Times New Roman" panose="02020603050405020304" pitchFamily="18" charset="0"/>
                <a:cs typeface="Times New Roman" panose="02020603050405020304" pitchFamily="18" charset="0"/>
              </a:rPr>
              <a:t>features.It</a:t>
            </a:r>
            <a:r>
              <a:rPr lang="en-US" altLang="en-US" sz="1800" dirty="0">
                <a:latin typeface="Times New Roman" panose="02020603050405020304" pitchFamily="18" charset="0"/>
                <a:cs typeface="Times New Roman" panose="02020603050405020304" pitchFamily="18" charset="0"/>
              </a:rPr>
              <a:t> uses </a:t>
            </a:r>
            <a:r>
              <a:rPr lang="en-US" altLang="en-US" sz="1800" dirty="0" err="1">
                <a:latin typeface="Times New Roman" panose="02020603050405020304" pitchFamily="18" charset="0"/>
                <a:cs typeface="Times New Roman" panose="02020603050405020304" pitchFamily="18" charset="0"/>
              </a:rPr>
              <a:t>upsampling</a:t>
            </a:r>
            <a:r>
              <a:rPr lang="en-US" altLang="en-US" sz="1800" dirty="0">
                <a:latin typeface="Times New Roman" panose="02020603050405020304" pitchFamily="18" charset="0"/>
                <a:cs typeface="Times New Roman" panose="02020603050405020304" pitchFamily="18" charset="0"/>
              </a:rPr>
              <a:t> layers (or transposed convolutions) to perform segmentation, predicting the mask for the tumor regions, including whole tumor (WT), tumor core (TC), and enhancing tumor (ET).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07334" y="1496553"/>
            <a:ext cx="6094562" cy="4613058"/>
          </a:xfrm>
          <a:prstGeom prst="rect">
            <a:avLst/>
          </a:prstGeom>
          <a:noFill/>
        </p:spPr>
        <p:txBody>
          <a:bodyPr wrap="square">
            <a:spAutoFit/>
          </a:bodyPr>
          <a:lstStyle/>
          <a:p>
            <a:pPr algn="just">
              <a:lnSpc>
                <a:spcPct val="150000"/>
              </a:lnSpc>
            </a:pPr>
            <a:r>
              <a:rPr lang="en-IN" dirty="0">
                <a:latin typeface="Times New Roman" panose="02020603050405020304" pitchFamily="18" charset="0"/>
                <a:cs typeface="Times New Roman" panose="02020603050405020304" pitchFamily="18" charset="0"/>
              </a:rPr>
              <a:t>def </a:t>
            </a:r>
            <a:r>
              <a:rPr lang="en-IN" dirty="0" err="1">
                <a:latin typeface="Times New Roman" panose="02020603050405020304" pitchFamily="18" charset="0"/>
                <a:cs typeface="Times New Roman" panose="02020603050405020304" pitchFamily="18" charset="0"/>
              </a:rPr>
              <a:t>segment_tumor</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graph_features</a:t>
            </a:r>
            <a:r>
              <a:rPr lang="en-IN" dirty="0">
                <a:latin typeface="Times New Roman" panose="02020603050405020304" pitchFamily="18" charset="0"/>
                <a:cs typeface="Times New Roman" panose="02020603050405020304" pitchFamily="18" charset="0"/>
              </a:rPr>
              <a:t>): </a:t>
            </a:r>
          </a:p>
          <a:p>
            <a:pPr algn="just">
              <a:lnSpc>
                <a:spcPct val="150000"/>
              </a:lnSpc>
            </a:pPr>
            <a:r>
              <a:rPr lang="en-IN" dirty="0">
                <a:latin typeface="Times New Roman" panose="02020603050405020304" pitchFamily="18" charset="0"/>
                <a:cs typeface="Times New Roman" panose="02020603050405020304" pitchFamily="18" charset="0"/>
              </a:rPr>
              <a:t>    # Feed graph features into a segmentation network (e.g., fully connected </a:t>
            </a:r>
          </a:p>
          <a:p>
            <a:pPr algn="just">
              <a:lnSpc>
                <a:spcPct val="150000"/>
              </a:lnSpc>
            </a:pPr>
            <a:r>
              <a:rPr lang="en-IN" dirty="0">
                <a:latin typeface="Times New Roman" panose="02020603050405020304" pitchFamily="18" charset="0"/>
                <a:cs typeface="Times New Roman" panose="02020603050405020304" pitchFamily="18" charset="0"/>
              </a:rPr>
              <a:t>layers or </a:t>
            </a:r>
            <a:r>
              <a:rPr lang="en-IN" dirty="0" err="1">
                <a:latin typeface="Times New Roman" panose="02020603050405020304" pitchFamily="18" charset="0"/>
                <a:cs typeface="Times New Roman" panose="02020603050405020304" pitchFamily="18" charset="0"/>
              </a:rPr>
              <a:t>softmax</a:t>
            </a:r>
            <a:r>
              <a:rPr lang="en-IN" dirty="0">
                <a:latin typeface="Times New Roman" panose="02020603050405020304" pitchFamily="18" charset="0"/>
                <a:cs typeface="Times New Roman" panose="02020603050405020304" pitchFamily="18" charset="0"/>
              </a:rPr>
              <a:t> classifier) </a:t>
            </a:r>
          </a:p>
          <a:p>
            <a:pPr algn="just">
              <a:lnSpc>
                <a:spcPct val="150000"/>
              </a:lnSpc>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segmentation_mask</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apply_segmentation_network</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graph_features</a:t>
            </a:r>
            <a:r>
              <a:rPr lang="en-IN" dirty="0">
                <a:latin typeface="Times New Roman" panose="02020603050405020304" pitchFamily="18" charset="0"/>
                <a:cs typeface="Times New Roman" panose="02020603050405020304" pitchFamily="18" charset="0"/>
              </a:rPr>
              <a:t>) </a:t>
            </a:r>
          </a:p>
          <a:p>
            <a:pPr algn="just">
              <a:lnSpc>
                <a:spcPct val="150000"/>
              </a:lnSpc>
            </a:pPr>
            <a:r>
              <a:rPr lang="en-IN" dirty="0">
                <a:latin typeface="Times New Roman" panose="02020603050405020304" pitchFamily="18" charset="0"/>
                <a:cs typeface="Times New Roman" panose="02020603050405020304" pitchFamily="18" charset="0"/>
              </a:rPr>
              <a:t>    return </a:t>
            </a:r>
            <a:r>
              <a:rPr lang="en-IN" dirty="0" err="1">
                <a:latin typeface="Times New Roman" panose="02020603050405020304" pitchFamily="18" charset="0"/>
                <a:cs typeface="Times New Roman" panose="02020603050405020304" pitchFamily="18" charset="0"/>
              </a:rPr>
              <a:t>segmentation_mask</a:t>
            </a:r>
            <a:r>
              <a:rPr lang="en-IN" dirty="0">
                <a:latin typeface="Times New Roman" panose="02020603050405020304" pitchFamily="18" charset="0"/>
                <a:cs typeface="Times New Roman" panose="02020603050405020304" pitchFamily="18" charset="0"/>
              </a:rPr>
              <a:t> </a:t>
            </a:r>
          </a:p>
          <a:p>
            <a:pPr algn="just">
              <a:lnSpc>
                <a:spcPct val="150000"/>
              </a:lnSpc>
            </a:pPr>
            <a:r>
              <a:rPr lang="en-IN" dirty="0">
                <a:latin typeface="Times New Roman" panose="02020603050405020304" pitchFamily="18" charset="0"/>
                <a:cs typeface="Times New Roman" panose="02020603050405020304" pitchFamily="18" charset="0"/>
              </a:rPr>
              <a:t>def </a:t>
            </a:r>
            <a:r>
              <a:rPr lang="en-IN" dirty="0" err="1">
                <a:latin typeface="Times New Roman" panose="02020603050405020304" pitchFamily="18" charset="0"/>
                <a:cs typeface="Times New Roman" panose="02020603050405020304" pitchFamily="18" charset="0"/>
              </a:rPr>
              <a:t>apply_segmentation_network</a:t>
            </a:r>
            <a:r>
              <a:rPr lang="en-IN" dirty="0">
                <a:latin typeface="Times New Roman" panose="02020603050405020304" pitchFamily="18" charset="0"/>
                <a:cs typeface="Times New Roman" panose="02020603050405020304" pitchFamily="18" charset="0"/>
              </a:rPr>
              <a:t>(features): </a:t>
            </a:r>
          </a:p>
          <a:p>
            <a:pPr algn="just">
              <a:lnSpc>
                <a:spcPct val="150000"/>
              </a:lnSpc>
            </a:pPr>
            <a:r>
              <a:rPr lang="en-IN" dirty="0">
                <a:latin typeface="Times New Roman" panose="02020603050405020304" pitchFamily="18" charset="0"/>
                <a:cs typeface="Times New Roman" panose="02020603050405020304" pitchFamily="18" charset="0"/>
              </a:rPr>
              <a:t>    # A simple FC layer or </a:t>
            </a:r>
            <a:r>
              <a:rPr lang="en-IN" dirty="0" err="1">
                <a:latin typeface="Times New Roman" panose="02020603050405020304" pitchFamily="18" charset="0"/>
                <a:cs typeface="Times New Roman" panose="02020603050405020304" pitchFamily="18" charset="0"/>
              </a:rPr>
              <a:t>softmax</a:t>
            </a:r>
            <a:r>
              <a:rPr lang="en-IN" dirty="0">
                <a:latin typeface="Times New Roman" panose="02020603050405020304" pitchFamily="18" charset="0"/>
                <a:cs typeface="Times New Roman" panose="02020603050405020304" pitchFamily="18" charset="0"/>
              </a:rPr>
              <a:t> to output binary/multi-class mask </a:t>
            </a:r>
          </a:p>
          <a:p>
            <a:pPr algn="just">
              <a:lnSpc>
                <a:spcPct val="150000"/>
              </a:lnSpc>
            </a:pPr>
            <a:r>
              <a:rPr lang="en-IN" dirty="0">
                <a:latin typeface="Times New Roman" panose="02020603050405020304" pitchFamily="18" charset="0"/>
                <a:cs typeface="Times New Roman" panose="02020603050405020304" pitchFamily="18" charset="0"/>
              </a:rPr>
              <a:t>    return </a:t>
            </a:r>
            <a:r>
              <a:rPr lang="en-IN" dirty="0" err="1">
                <a:latin typeface="Times New Roman" panose="02020603050405020304" pitchFamily="18" charset="0"/>
                <a:cs typeface="Times New Roman" panose="02020603050405020304" pitchFamily="18" charset="0"/>
              </a:rPr>
              <a:t>softmax</a:t>
            </a:r>
            <a:r>
              <a:rPr lang="en-IN" dirty="0">
                <a:latin typeface="Times New Roman" panose="02020603050405020304" pitchFamily="18" charset="0"/>
                <a:cs typeface="Times New Roman" panose="02020603050405020304" pitchFamily="18" charset="0"/>
              </a:rPr>
              <a:t>(features)</a:t>
            </a:r>
          </a:p>
        </p:txBody>
      </p:sp>
      <p:sp>
        <p:nvSpPr>
          <p:cNvPr id="7" name="TextBox 6"/>
          <p:cNvSpPr txBox="1"/>
          <p:nvPr/>
        </p:nvSpPr>
        <p:spPr>
          <a:xfrm>
            <a:off x="588753" y="543463"/>
            <a:ext cx="2458528" cy="369332"/>
          </a:xfrm>
          <a:prstGeom prst="rect">
            <a:avLst/>
          </a:prstGeom>
          <a:noFill/>
        </p:spPr>
        <p:txBody>
          <a:bodyPr wrap="square" rtlCol="0">
            <a:spAutoFit/>
          </a:bodyPr>
          <a:lstStyle/>
          <a:p>
            <a:pPr algn="just"/>
            <a:r>
              <a:rPr lang="en-IN" b="1" dirty="0">
                <a:latin typeface="Times New Roman" panose="02020603050405020304" pitchFamily="18" charset="0"/>
                <a:cs typeface="Times New Roman" panose="02020603050405020304" pitchFamily="18" charset="0"/>
              </a:rPr>
              <a:t>Pseudo-code :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3464" y="500332"/>
            <a:ext cx="3709358" cy="553998"/>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Implementation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773" y="1568956"/>
            <a:ext cx="7785569" cy="4542063"/>
          </a:xfrm>
          <a:prstGeom prst="rect">
            <a:avLst/>
          </a:prstGeom>
        </p:spPr>
      </p:pic>
      <p:sp>
        <p:nvSpPr>
          <p:cNvPr id="7" name="TextBox 6"/>
          <p:cNvSpPr txBox="1"/>
          <p:nvPr/>
        </p:nvSpPr>
        <p:spPr>
          <a:xfrm>
            <a:off x="629728" y="1284285"/>
            <a:ext cx="1362974"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Code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3026" y="483079"/>
            <a:ext cx="1052423"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9596" y="1895126"/>
            <a:ext cx="8732808" cy="3067747"/>
          </a:xfrm>
          <a:prstGeom prst="rect">
            <a:avLst/>
          </a:prstGeom>
        </p:spPr>
      </p:pic>
      <p:sp>
        <p:nvSpPr>
          <p:cNvPr id="5" name="TextBox 4"/>
          <p:cNvSpPr txBox="1"/>
          <p:nvPr/>
        </p:nvSpPr>
        <p:spPr>
          <a:xfrm>
            <a:off x="3284377" y="5538158"/>
            <a:ext cx="7178028" cy="369332"/>
          </a:xfrm>
          <a:prstGeom prst="rect">
            <a:avLst/>
          </a:prstGeom>
          <a:noFill/>
        </p:spPr>
        <p:txBody>
          <a:bodyPr wrap="square" rtlCol="0">
            <a:spAutoFit/>
          </a:bodyPr>
          <a:lstStyle/>
          <a:p>
            <a:r>
              <a:rPr lang="en-IN" dirty="0" err="1">
                <a:latin typeface="Times New Roman" panose="02020603050405020304" pitchFamily="18" charset="0"/>
                <a:cs typeface="Times New Roman" panose="02020603050405020304" pitchFamily="18" charset="0"/>
              </a:rPr>
              <a:t>BraTS</a:t>
            </a:r>
            <a:r>
              <a:rPr lang="en-IN" dirty="0">
                <a:latin typeface="Times New Roman" panose="02020603050405020304" pitchFamily="18" charset="0"/>
                <a:cs typeface="Times New Roman" panose="02020603050405020304" pitchFamily="18" charset="0"/>
              </a:rPr>
              <a:t> 2018 Sample Data Visualization of Different Modalities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652" y="319979"/>
            <a:ext cx="1395323" cy="378760"/>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 Code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2975" y="789978"/>
            <a:ext cx="8486050" cy="481098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20279" y="6004786"/>
            <a:ext cx="7072604" cy="369332"/>
          </a:xfrm>
          <a:prstGeom prst="rect">
            <a:avLst/>
          </a:prstGeom>
          <a:noFill/>
        </p:spPr>
        <p:txBody>
          <a:bodyPr wrap="square">
            <a:spAutoFit/>
          </a:bodyPr>
          <a:lstStyle/>
          <a:p>
            <a:r>
              <a:rPr lang="en-IN" dirty="0" err="1">
                <a:latin typeface="Times New Roman" panose="02020603050405020304" pitchFamily="18" charset="0"/>
                <a:cs typeface="Times New Roman" panose="02020603050405020304" pitchFamily="18" charset="0"/>
              </a:rPr>
              <a:t>BraTS</a:t>
            </a:r>
            <a:r>
              <a:rPr lang="en-IN" dirty="0">
                <a:latin typeface="Times New Roman" panose="02020603050405020304" pitchFamily="18" charset="0"/>
                <a:cs typeface="Times New Roman" panose="02020603050405020304" pitchFamily="18" charset="0"/>
              </a:rPr>
              <a:t>  2019 Sample Data Visualization of Different Modalities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755" y="1725441"/>
            <a:ext cx="9207260" cy="3745639"/>
          </a:xfrm>
          <a:prstGeom prst="rect">
            <a:avLst/>
          </a:prstGeom>
        </p:spPr>
      </p:pic>
      <p:sp>
        <p:nvSpPr>
          <p:cNvPr id="6" name="TextBox 5"/>
          <p:cNvSpPr txBox="1"/>
          <p:nvPr/>
        </p:nvSpPr>
        <p:spPr>
          <a:xfrm>
            <a:off x="577970" y="595223"/>
            <a:ext cx="1975449"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358" y="902751"/>
            <a:ext cx="6965284" cy="5052498"/>
          </a:xfrm>
          <a:prstGeom prst="rect">
            <a:avLst/>
          </a:prstGeom>
        </p:spPr>
      </p:pic>
      <p:sp>
        <p:nvSpPr>
          <p:cNvPr id="6" name="TextBox 5"/>
          <p:cNvSpPr txBox="1"/>
          <p:nvPr/>
        </p:nvSpPr>
        <p:spPr>
          <a:xfrm>
            <a:off x="485235" y="380363"/>
            <a:ext cx="2680659"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Data Splitting Code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131" y="1839355"/>
            <a:ext cx="6543074" cy="3921162"/>
          </a:xfrm>
          <a:prstGeom prst="rect">
            <a:avLst/>
          </a:prstGeom>
        </p:spPr>
      </p:pic>
      <p:sp>
        <p:nvSpPr>
          <p:cNvPr id="5" name="TextBox 4"/>
          <p:cNvSpPr txBox="1"/>
          <p:nvPr/>
        </p:nvSpPr>
        <p:spPr>
          <a:xfrm>
            <a:off x="4884707" y="6042306"/>
            <a:ext cx="1619610"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Data Splitting</a:t>
            </a:r>
          </a:p>
        </p:txBody>
      </p:sp>
      <p:sp>
        <p:nvSpPr>
          <p:cNvPr id="6" name="TextBox 5"/>
          <p:cNvSpPr txBox="1"/>
          <p:nvPr/>
        </p:nvSpPr>
        <p:spPr>
          <a:xfrm>
            <a:off x="681487" y="552091"/>
            <a:ext cx="2096219"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941" y="963716"/>
            <a:ext cx="5502117" cy="4930567"/>
          </a:xfrm>
          <a:prstGeom prst="rect">
            <a:avLst/>
          </a:prstGeom>
        </p:spPr>
      </p:pic>
      <p:sp>
        <p:nvSpPr>
          <p:cNvPr id="5" name="TextBox 4"/>
          <p:cNvSpPr txBox="1"/>
          <p:nvPr/>
        </p:nvSpPr>
        <p:spPr>
          <a:xfrm>
            <a:off x="390346" y="456361"/>
            <a:ext cx="6094562"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Orthogonal Views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03847" y="753405"/>
          <a:ext cx="11162580" cy="6056283"/>
        </p:xfrm>
        <a:graphic>
          <a:graphicData uri="http://schemas.openxmlformats.org/drawingml/2006/table">
            <a:tbl>
              <a:tblPr firstRow="1" bandRow="1">
                <a:tableStyleId>{073A0DAA-6AF3-43AB-8588-CEC1D06C72B9}</a:tableStyleId>
              </a:tblPr>
              <a:tblGrid>
                <a:gridCol w="680146">
                  <a:extLst>
                    <a:ext uri="{9D8B030D-6E8A-4147-A177-3AD203B41FA5}">
                      <a16:colId xmlns:a16="http://schemas.microsoft.com/office/drawing/2014/main" val="20000"/>
                    </a:ext>
                  </a:extLst>
                </a:gridCol>
                <a:gridCol w="2837996">
                  <a:extLst>
                    <a:ext uri="{9D8B030D-6E8A-4147-A177-3AD203B41FA5}">
                      <a16:colId xmlns:a16="http://schemas.microsoft.com/office/drawing/2014/main" val="20001"/>
                    </a:ext>
                  </a:extLst>
                </a:gridCol>
                <a:gridCol w="2848782">
                  <a:extLst>
                    <a:ext uri="{9D8B030D-6E8A-4147-A177-3AD203B41FA5}">
                      <a16:colId xmlns:a16="http://schemas.microsoft.com/office/drawing/2014/main" val="20002"/>
                    </a:ext>
                  </a:extLst>
                </a:gridCol>
                <a:gridCol w="2262746">
                  <a:extLst>
                    <a:ext uri="{9D8B030D-6E8A-4147-A177-3AD203B41FA5}">
                      <a16:colId xmlns:a16="http://schemas.microsoft.com/office/drawing/2014/main" val="20003"/>
                    </a:ext>
                  </a:extLst>
                </a:gridCol>
                <a:gridCol w="2532910">
                  <a:extLst>
                    <a:ext uri="{9D8B030D-6E8A-4147-A177-3AD203B41FA5}">
                      <a16:colId xmlns:a16="http://schemas.microsoft.com/office/drawing/2014/main" val="20004"/>
                    </a:ext>
                  </a:extLst>
                </a:gridCol>
              </a:tblGrid>
              <a:tr h="584914">
                <a:tc>
                  <a:txBody>
                    <a:bodyPr/>
                    <a:lstStyle/>
                    <a:p>
                      <a:pPr>
                        <a:lnSpc>
                          <a:spcPct val="250000"/>
                        </a:lnSpc>
                      </a:pPr>
                      <a:endParaRPr lang="en-IN" sz="1600" i="0" u="none" dirty="0">
                        <a:latin typeface="Times New Roman" panose="02020603050405020304" pitchFamily="18" charset="0"/>
                        <a:cs typeface="Times New Roman" panose="02020603050405020304" pitchFamily="18" charset="0"/>
                      </a:endParaRPr>
                    </a:p>
                  </a:txBody>
                  <a:tcPr/>
                </a:tc>
                <a:tc>
                  <a:txBody>
                    <a:bodyPr/>
                    <a:lstStyle/>
                    <a:p>
                      <a:pPr>
                        <a:lnSpc>
                          <a:spcPct val="250000"/>
                        </a:lnSpc>
                      </a:pPr>
                      <a:r>
                        <a:rPr lang="en-IN" sz="1600" i="0" u="none" dirty="0">
                          <a:latin typeface="Times New Roman" panose="02020603050405020304" pitchFamily="18" charset="0"/>
                          <a:cs typeface="Times New Roman" panose="02020603050405020304" pitchFamily="18" charset="0"/>
                        </a:rPr>
                        <a:t>Name of the Paper</a:t>
                      </a:r>
                    </a:p>
                  </a:txBody>
                  <a:tcPr/>
                </a:tc>
                <a:tc>
                  <a:txBody>
                    <a:bodyPr/>
                    <a:lstStyle/>
                    <a:p>
                      <a:pPr>
                        <a:lnSpc>
                          <a:spcPct val="250000"/>
                        </a:lnSpc>
                        <a:spcBef>
                          <a:spcPts val="0"/>
                        </a:spcBef>
                      </a:pPr>
                      <a:r>
                        <a:rPr lang="en-IN" sz="1600" i="0" u="none" dirty="0">
                          <a:latin typeface="Times New Roman" panose="02020603050405020304" pitchFamily="18" charset="0"/>
                          <a:cs typeface="Times New Roman" panose="02020603050405020304" pitchFamily="18" charset="0"/>
                        </a:rPr>
                        <a:t>Methodology</a:t>
                      </a:r>
                    </a:p>
                  </a:txBody>
                  <a:tcPr anchor="ctr"/>
                </a:tc>
                <a:tc>
                  <a:txBody>
                    <a:bodyPr/>
                    <a:lstStyle/>
                    <a:p>
                      <a:pPr>
                        <a:lnSpc>
                          <a:spcPct val="250000"/>
                        </a:lnSpc>
                      </a:pPr>
                      <a:r>
                        <a:rPr lang="en-IN" sz="1600" i="0" u="none">
                          <a:latin typeface="Times New Roman" panose="02020603050405020304" pitchFamily="18" charset="0"/>
                          <a:cs typeface="Times New Roman" panose="02020603050405020304" pitchFamily="18" charset="0"/>
                        </a:rPr>
                        <a:t>Advantages</a:t>
                      </a:r>
                      <a:endParaRPr lang="en-IN" sz="1600" i="0" u="none" dirty="0">
                        <a:latin typeface="Times New Roman" panose="02020603050405020304" pitchFamily="18" charset="0"/>
                        <a:cs typeface="Times New Roman" panose="02020603050405020304" pitchFamily="18" charset="0"/>
                      </a:endParaRPr>
                    </a:p>
                  </a:txBody>
                  <a:tcPr/>
                </a:tc>
                <a:tc>
                  <a:txBody>
                    <a:bodyPr/>
                    <a:lstStyle/>
                    <a:p>
                      <a:pPr>
                        <a:lnSpc>
                          <a:spcPct val="250000"/>
                        </a:lnSpc>
                      </a:pPr>
                      <a:r>
                        <a:rPr lang="en-US" sz="1600" i="0" u="none">
                          <a:latin typeface="Times New Roman" panose="02020603050405020304" pitchFamily="18" charset="0"/>
                          <a:cs typeface="Times New Roman" panose="02020603050405020304" pitchFamily="18" charset="0"/>
                        </a:rPr>
                        <a:t>Limitations</a:t>
                      </a:r>
                      <a:endParaRPr lang="en-IN" sz="1600" i="0" u="none"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2042739">
                <a:tc>
                  <a:txBody>
                    <a:bodyPr/>
                    <a:lstStyle/>
                    <a:p>
                      <a:r>
                        <a:rPr lang="en-US" sz="1600" i="0" u="none">
                          <a:latin typeface="Times New Roman" panose="02020603050405020304" pitchFamily="18" charset="0"/>
                          <a:cs typeface="Times New Roman" panose="02020603050405020304" pitchFamily="18" charset="0"/>
                        </a:rPr>
                        <a:t>1.</a:t>
                      </a:r>
                      <a:endParaRPr lang="en-IN" sz="1600" i="0" u="none" dirty="0">
                        <a:latin typeface="Times New Roman" panose="02020603050405020304" pitchFamily="18" charset="0"/>
                        <a:cs typeface="Times New Roman" panose="02020603050405020304" pitchFamily="18" charset="0"/>
                      </a:endParaRPr>
                    </a:p>
                  </a:txBody>
                  <a:tcPr/>
                </a:tc>
                <a:tc>
                  <a:txBody>
                    <a:bodyPr/>
                    <a:lstStyle/>
                    <a:p>
                      <a:r>
                        <a:rPr lang="en-IN" sz="1600" i="0" u="none" dirty="0">
                          <a:latin typeface="Times New Roman" panose="02020603050405020304" pitchFamily="18" charset="0"/>
                          <a:cs typeface="Times New Roman" panose="02020603050405020304" pitchFamily="18" charset="0"/>
                        </a:rPr>
                        <a:t>3DUV-NetR+: A 3D hybrid semantic architecture using transformers for brain </a:t>
                      </a:r>
                      <a:r>
                        <a:rPr lang="en-IN" sz="1600" i="0" u="none" dirty="0" err="1">
                          <a:latin typeface="Times New Roman" panose="02020603050405020304" pitchFamily="18" charset="0"/>
                          <a:cs typeface="Times New Roman" panose="02020603050405020304" pitchFamily="18" charset="0"/>
                        </a:rPr>
                        <a:t>tumor</a:t>
                      </a:r>
                      <a:r>
                        <a:rPr lang="en-IN" sz="1600" i="0" u="none" dirty="0">
                          <a:latin typeface="Times New Roman" panose="02020603050405020304" pitchFamily="18" charset="0"/>
                          <a:cs typeface="Times New Roman" panose="02020603050405020304" pitchFamily="18" charset="0"/>
                        </a:rPr>
                        <a:t> segmentation with </a:t>
                      </a:r>
                      <a:r>
                        <a:rPr lang="en-IN" sz="1600" i="0" u="none" dirty="0" err="1">
                          <a:latin typeface="Times New Roman" panose="02020603050405020304" pitchFamily="18" charset="0"/>
                          <a:cs typeface="Times New Roman" panose="02020603050405020304" pitchFamily="18" charset="0"/>
                        </a:rPr>
                        <a:t>MultiModal</a:t>
                      </a:r>
                      <a:r>
                        <a:rPr lang="en-IN" sz="1600" i="0" u="none" dirty="0">
                          <a:latin typeface="Times New Roman" panose="02020603050405020304" pitchFamily="18" charset="0"/>
                          <a:cs typeface="Times New Roman" panose="02020603050405020304" pitchFamily="18" charset="0"/>
                        </a:rPr>
                        <a:t> MR images. Results in Engineering, 21, p.101892.(</a:t>
                      </a:r>
                      <a:r>
                        <a:rPr lang="en-IN" sz="1600" i="0" u="none" dirty="0" err="1">
                          <a:latin typeface="Times New Roman" panose="02020603050405020304" pitchFamily="18" charset="0"/>
                          <a:cs typeface="Times New Roman" panose="02020603050405020304" pitchFamily="18" charset="0"/>
                        </a:rPr>
                        <a:t>Aboussaleh</a:t>
                      </a:r>
                      <a:r>
                        <a:rPr lang="en-IN" sz="1600" i="0" u="none" dirty="0">
                          <a:latin typeface="Times New Roman" panose="02020603050405020304" pitchFamily="18" charset="0"/>
                          <a:cs typeface="Times New Roman" panose="02020603050405020304" pitchFamily="18" charset="0"/>
                        </a:rPr>
                        <a:t>, I., Riffi, J., </a:t>
                      </a:r>
                      <a:r>
                        <a:rPr lang="en-IN" sz="1600" i="0" u="none" dirty="0" err="1">
                          <a:latin typeface="Times New Roman" panose="02020603050405020304" pitchFamily="18" charset="0"/>
                          <a:cs typeface="Times New Roman" panose="02020603050405020304" pitchFamily="18" charset="0"/>
                        </a:rPr>
                        <a:t>el</a:t>
                      </a:r>
                      <a:r>
                        <a:rPr lang="en-IN" sz="1600" i="0" u="none" dirty="0">
                          <a:latin typeface="Times New Roman" panose="02020603050405020304" pitchFamily="18" charset="0"/>
                          <a:cs typeface="Times New Roman" panose="02020603050405020304" pitchFamily="18" charset="0"/>
                        </a:rPr>
                        <a:t> </a:t>
                      </a:r>
                      <a:r>
                        <a:rPr lang="en-IN" sz="1600" i="0" u="none" dirty="0" err="1">
                          <a:latin typeface="Times New Roman" panose="02020603050405020304" pitchFamily="18" charset="0"/>
                          <a:cs typeface="Times New Roman" panose="02020603050405020304" pitchFamily="18" charset="0"/>
                        </a:rPr>
                        <a:t>Fazazy</a:t>
                      </a:r>
                      <a:r>
                        <a:rPr lang="en-IN" sz="1600" i="0" u="none" dirty="0">
                          <a:latin typeface="Times New Roman" panose="02020603050405020304" pitchFamily="18" charset="0"/>
                          <a:cs typeface="Times New Roman" panose="02020603050405020304" pitchFamily="18" charset="0"/>
                        </a:rPr>
                        <a:t>, K., Mahraz, A.M. and Tairi, H., 2024)</a:t>
                      </a:r>
                    </a:p>
                  </a:txBody>
                  <a:tcPr/>
                </a:tc>
                <a:tc>
                  <a:txBody>
                    <a:bodyPr/>
                    <a:lstStyle/>
                    <a:p>
                      <a:r>
                        <a:rPr lang="en-US" sz="1600" b="0" i="0" dirty="0">
                          <a:latin typeface="Times New Roman" panose="02020603050405020304" pitchFamily="18" charset="0"/>
                          <a:cs typeface="Times New Roman" panose="02020603050405020304" pitchFamily="18" charset="0"/>
                        </a:rPr>
                        <a:t>Developed 3DUV-NetR+, a fusion of 3D U-Net and V-Net encoders with a Transformer decoder</a:t>
                      </a:r>
                      <a:endParaRPr lang="en-IN" sz="1600" b="0" i="0" u="none" dirty="0">
                        <a:latin typeface="Times New Roman" panose="02020603050405020304" pitchFamily="18" charset="0"/>
                        <a:cs typeface="Times New Roman" panose="02020603050405020304" pitchFamily="18" charset="0"/>
                      </a:endParaRPr>
                    </a:p>
                  </a:txBody>
                  <a:tcPr/>
                </a:tc>
                <a:tc>
                  <a:txBody>
                    <a:bodyPr/>
                    <a:lstStyle/>
                    <a:p>
                      <a:r>
                        <a:rPr lang="en-US" sz="1600" b="0" i="0" dirty="0">
                          <a:latin typeface="Times New Roman" panose="02020603050405020304" pitchFamily="18" charset="0"/>
                          <a:cs typeface="Times New Roman" panose="02020603050405020304" pitchFamily="18" charset="0"/>
                        </a:rPr>
                        <a:t>Achieves high segmentation accuracy, enhances tumor sub-region differentiation, leverages robust feature extraction, and has potential for clinical integration.</a:t>
                      </a:r>
                      <a:endParaRPr lang="en-IN" sz="1600" b="0" i="0" u="none" dirty="0">
                        <a:latin typeface="Times New Roman" panose="02020603050405020304" pitchFamily="18" charset="0"/>
                        <a:cs typeface="Times New Roman" panose="02020603050405020304" pitchFamily="18" charset="0"/>
                      </a:endParaRPr>
                    </a:p>
                  </a:txBody>
                  <a:tcPr/>
                </a:tc>
                <a:tc>
                  <a:txBody>
                    <a:bodyPr/>
                    <a:lstStyle/>
                    <a:p>
                      <a:r>
                        <a:rPr lang="en-US" sz="1600" b="0" i="0" dirty="0">
                          <a:latin typeface="Times New Roman" panose="02020603050405020304" pitchFamily="18" charset="0"/>
                          <a:cs typeface="Times New Roman" panose="02020603050405020304" pitchFamily="18" charset="0"/>
                        </a:rPr>
                        <a:t>Further fine-tuning is required to minimize execution time and enhance segmentation efficiency.</a:t>
                      </a:r>
                      <a:endParaRPr lang="en-IN" sz="1600" b="0" i="0"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619538">
                <a:tc>
                  <a:txBody>
                    <a:bodyPr/>
                    <a:lstStyle/>
                    <a:p>
                      <a:r>
                        <a:rPr lang="en-IN" sz="1600" i="0" u="none">
                          <a:latin typeface="Times New Roman" panose="02020603050405020304" pitchFamily="18" charset="0"/>
                          <a:cs typeface="Times New Roman" panose="02020603050405020304" pitchFamily="18" charset="0"/>
                        </a:rPr>
                        <a:t>2.</a:t>
                      </a:r>
                      <a:endParaRPr lang="en-IN" sz="1600" i="0" u="none" dirty="0">
                        <a:latin typeface="Times New Roman" panose="02020603050405020304" pitchFamily="18" charset="0"/>
                        <a:cs typeface="Times New Roman" panose="02020603050405020304" pitchFamily="18" charset="0"/>
                      </a:endParaRPr>
                    </a:p>
                  </a:txBody>
                  <a:tcPr/>
                </a:tc>
                <a:tc>
                  <a:txBody>
                    <a:bodyPr/>
                    <a:lstStyle/>
                    <a:p>
                      <a:r>
                        <a:rPr lang="en-US" sz="1600" i="0" u="none">
                          <a:latin typeface="Times New Roman" panose="02020603050405020304" pitchFamily="18" charset="0"/>
                          <a:cs typeface="Times New Roman" panose="02020603050405020304" pitchFamily="18" charset="0"/>
                        </a:rPr>
                        <a:t>DAUnet: A U-Shaped Network Combining Deep Supervision and Attention for Brain Tumor Segmentation (Y. Feng, Y. Cao, D. An, et al., 2024)</a:t>
                      </a:r>
                      <a:endParaRPr lang="en-IN" sz="1600" i="0" u="none" dirty="0">
                        <a:latin typeface="Times New Roman" panose="02020603050405020304" pitchFamily="18" charset="0"/>
                        <a:cs typeface="Times New Roman" panose="02020603050405020304" pitchFamily="18" charset="0"/>
                      </a:endParaRPr>
                    </a:p>
                  </a:txBody>
                  <a:tcPr/>
                </a:tc>
                <a:tc>
                  <a:txBody>
                    <a:bodyPr/>
                    <a:lstStyle/>
                    <a:p>
                      <a:r>
                        <a:rPr lang="en-US" sz="1600" i="0" dirty="0">
                          <a:latin typeface="Times New Roman" panose="02020603050405020304" pitchFamily="18" charset="0"/>
                          <a:cs typeface="Times New Roman" panose="02020603050405020304" pitchFamily="18" charset="0"/>
                        </a:rPr>
                        <a:t>The </a:t>
                      </a:r>
                      <a:r>
                        <a:rPr lang="en-US" sz="1600" i="0" dirty="0" err="1">
                          <a:latin typeface="Times New Roman" panose="02020603050405020304" pitchFamily="18" charset="0"/>
                          <a:cs typeface="Times New Roman" panose="02020603050405020304" pitchFamily="18" charset="0"/>
                        </a:rPr>
                        <a:t>DAUnet</a:t>
                      </a:r>
                      <a:r>
                        <a:rPr lang="en-US" sz="1600" i="0" dirty="0">
                          <a:latin typeface="Times New Roman" panose="02020603050405020304" pitchFamily="18" charset="0"/>
                          <a:cs typeface="Times New Roman" panose="02020603050405020304" pitchFamily="18" charset="0"/>
                        </a:rPr>
                        <a:t> model segments brain tumors in MRI images using deep supervision, 3D SC attention, and a CASP module.</a:t>
                      </a:r>
                      <a:endParaRPr lang="en-IN" sz="1600" i="0" u="none" dirty="0">
                        <a:latin typeface="Times New Roman" panose="02020603050405020304" pitchFamily="18" charset="0"/>
                        <a:cs typeface="Times New Roman" panose="02020603050405020304" pitchFamily="18" charset="0"/>
                      </a:endParaRPr>
                    </a:p>
                  </a:txBody>
                  <a:tcPr/>
                </a:tc>
                <a:tc>
                  <a:txBody>
                    <a:bodyPr/>
                    <a:lstStyle/>
                    <a:p>
                      <a:r>
                        <a:rPr lang="en-US" sz="1600" i="0" dirty="0" err="1">
                          <a:latin typeface="Times New Roman" panose="02020603050405020304" pitchFamily="18" charset="0"/>
                          <a:cs typeface="Times New Roman" panose="02020603050405020304" pitchFamily="18" charset="0"/>
                        </a:rPr>
                        <a:t>DAUnet</a:t>
                      </a:r>
                      <a:r>
                        <a:rPr lang="en-US" sz="1600" i="0" dirty="0">
                          <a:latin typeface="Times New Roman" panose="02020603050405020304" pitchFamily="18" charset="0"/>
                          <a:cs typeface="Times New Roman" panose="02020603050405020304" pitchFamily="18" charset="0"/>
                        </a:rPr>
                        <a:t> achieves high segmentation accuracy by effectively preserving feature information and enhancing the correlation between network layers.</a:t>
                      </a:r>
                      <a:endParaRPr lang="en-IN" sz="1600" i="0" u="none" dirty="0">
                        <a:latin typeface="Times New Roman" panose="02020603050405020304" pitchFamily="18" charset="0"/>
                        <a:cs typeface="Times New Roman" panose="02020603050405020304" pitchFamily="18" charset="0"/>
                      </a:endParaRPr>
                    </a:p>
                  </a:txBody>
                  <a:tcPr/>
                </a:tc>
                <a:tc>
                  <a:txBody>
                    <a:bodyPr/>
                    <a:lstStyle/>
                    <a:p>
                      <a:r>
                        <a:rPr lang="en-US" sz="1600" i="0" dirty="0">
                          <a:latin typeface="Times New Roman" panose="02020603050405020304" pitchFamily="18" charset="0"/>
                          <a:cs typeface="Times New Roman" panose="02020603050405020304" pitchFamily="18" charset="0"/>
                        </a:rPr>
                        <a:t>The combination of multiple advanced modules increases implementation difficulty and makes hyperparameter tuning more challenging.</a:t>
                      </a:r>
                      <a:endParaRPr lang="en-US" sz="1600" i="0"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430716">
                <a:tc>
                  <a:txBody>
                    <a:bodyPr/>
                    <a:lstStyle/>
                    <a:p>
                      <a:r>
                        <a:rPr lang="en-IN" sz="1600" i="0" u="none">
                          <a:latin typeface="Times New Roman" panose="02020603050405020304" pitchFamily="18" charset="0"/>
                          <a:cs typeface="Times New Roman" panose="02020603050405020304" pitchFamily="18" charset="0"/>
                        </a:rPr>
                        <a:t>3.</a:t>
                      </a:r>
                      <a:endParaRPr lang="en-IN" sz="1600" i="0" u="none" dirty="0">
                        <a:latin typeface="Times New Roman" panose="02020603050405020304" pitchFamily="18" charset="0"/>
                        <a:cs typeface="Times New Roman" panose="02020603050405020304" pitchFamily="18" charset="0"/>
                      </a:endParaRPr>
                    </a:p>
                  </a:txBody>
                  <a:tcPr/>
                </a:tc>
                <a:tc>
                  <a:txBody>
                    <a:bodyPr/>
                    <a:lstStyle/>
                    <a:p>
                      <a:r>
                        <a:rPr lang="en-IN" sz="1600" i="0" u="none" dirty="0">
                          <a:latin typeface="Times New Roman" panose="02020603050405020304" pitchFamily="18" charset="0"/>
                          <a:cs typeface="Times New Roman" panose="02020603050405020304" pitchFamily="18" charset="0"/>
                        </a:rPr>
                        <a:t>Inception-</a:t>
                      </a:r>
                      <a:r>
                        <a:rPr lang="en-IN" sz="1600" i="0" u="none" dirty="0" err="1">
                          <a:latin typeface="Times New Roman" panose="02020603050405020304" pitchFamily="18" charset="0"/>
                          <a:cs typeface="Times New Roman" panose="02020603050405020304" pitchFamily="18" charset="0"/>
                        </a:rPr>
                        <a:t>UDet</a:t>
                      </a:r>
                      <a:r>
                        <a:rPr lang="en-IN" sz="1600" i="0" u="none" dirty="0">
                          <a:latin typeface="Times New Roman" panose="02020603050405020304" pitchFamily="18" charset="0"/>
                          <a:cs typeface="Times New Roman" panose="02020603050405020304" pitchFamily="18" charset="0"/>
                        </a:rPr>
                        <a:t>: An Improved U-Net Architecture for Brain </a:t>
                      </a:r>
                      <a:r>
                        <a:rPr lang="en-IN" sz="1600" i="0" u="none" dirty="0" err="1">
                          <a:latin typeface="Times New Roman" panose="02020603050405020304" pitchFamily="18" charset="0"/>
                          <a:cs typeface="Times New Roman" panose="02020603050405020304" pitchFamily="18" charset="0"/>
                        </a:rPr>
                        <a:t>Tumor</a:t>
                      </a:r>
                      <a:r>
                        <a:rPr lang="en-IN" sz="1600" i="0" u="none" dirty="0">
                          <a:latin typeface="Times New Roman" panose="02020603050405020304" pitchFamily="18" charset="0"/>
                          <a:cs typeface="Times New Roman" panose="02020603050405020304" pitchFamily="18" charset="0"/>
                        </a:rPr>
                        <a:t> Segmentation (I. </a:t>
                      </a:r>
                      <a:r>
                        <a:rPr lang="en-IN" sz="1600" i="0" u="none" dirty="0" err="1">
                          <a:latin typeface="Times New Roman" panose="02020603050405020304" pitchFamily="18" charset="0"/>
                          <a:cs typeface="Times New Roman" panose="02020603050405020304" pitchFamily="18" charset="0"/>
                        </a:rPr>
                        <a:t>Aboussaleh</a:t>
                      </a:r>
                      <a:r>
                        <a:rPr lang="en-IN" sz="1600" i="0" u="none" dirty="0">
                          <a:latin typeface="Times New Roman" panose="02020603050405020304" pitchFamily="18" charset="0"/>
                          <a:cs typeface="Times New Roman" panose="02020603050405020304" pitchFamily="18" charset="0"/>
                        </a:rPr>
                        <a:t>, J. Riffi, A.M. </a:t>
                      </a:r>
                      <a:r>
                        <a:rPr lang="en-IN" sz="1600" i="0" u="none" dirty="0" err="1">
                          <a:latin typeface="Times New Roman" panose="02020603050405020304" pitchFamily="18" charset="0"/>
                          <a:cs typeface="Times New Roman" panose="02020603050405020304" pitchFamily="18" charset="0"/>
                        </a:rPr>
                        <a:t>Mahraz</a:t>
                      </a:r>
                      <a:r>
                        <a:rPr lang="en-IN" sz="1600" i="0" u="none" dirty="0">
                          <a:latin typeface="Times New Roman" panose="02020603050405020304" pitchFamily="18" charset="0"/>
                          <a:cs typeface="Times New Roman" panose="02020603050405020304" pitchFamily="18" charset="0"/>
                        </a:rPr>
                        <a:t>, et al., 2024)</a:t>
                      </a:r>
                    </a:p>
                  </a:txBody>
                  <a:tcPr/>
                </a:tc>
                <a:tc>
                  <a:txBody>
                    <a:bodyPr/>
                    <a:lstStyle/>
                    <a:p>
                      <a:r>
                        <a:rPr lang="en-US" sz="1600" i="0" dirty="0">
                          <a:latin typeface="Times New Roman" panose="02020603050405020304" pitchFamily="18" charset="0"/>
                          <a:cs typeface="Times New Roman" panose="02020603050405020304" pitchFamily="18" charset="0"/>
                        </a:rPr>
                        <a:t>Enhances U-Net with Inception blocks and Bi-FPN, using preprocessing, data augmentation, and k-fold cross-validation on </a:t>
                      </a:r>
                      <a:r>
                        <a:rPr lang="en-US" sz="1600" i="0" dirty="0" err="1">
                          <a:latin typeface="Times New Roman" panose="02020603050405020304" pitchFamily="18" charset="0"/>
                          <a:cs typeface="Times New Roman" panose="02020603050405020304" pitchFamily="18" charset="0"/>
                        </a:rPr>
                        <a:t>BraTS</a:t>
                      </a:r>
                      <a:r>
                        <a:rPr lang="en-US" sz="1600" i="0" dirty="0">
                          <a:latin typeface="Times New Roman" panose="02020603050405020304" pitchFamily="18" charset="0"/>
                          <a:cs typeface="Times New Roman" panose="02020603050405020304" pitchFamily="18" charset="0"/>
                        </a:rPr>
                        <a:t> datasets.</a:t>
                      </a:r>
                      <a:endParaRPr lang="en-IN" sz="1600" i="0" u="none" dirty="0">
                        <a:latin typeface="Times New Roman" panose="02020603050405020304" pitchFamily="18" charset="0"/>
                        <a:cs typeface="Times New Roman" panose="02020603050405020304" pitchFamily="18" charset="0"/>
                      </a:endParaRPr>
                    </a:p>
                  </a:txBody>
                  <a:tcPr/>
                </a:tc>
                <a:tc>
                  <a:txBody>
                    <a:bodyPr/>
                    <a:lstStyle/>
                    <a:p>
                      <a:r>
                        <a:rPr lang="en-US" sz="1600" i="0" dirty="0">
                          <a:latin typeface="Times New Roman" panose="02020603050405020304" pitchFamily="18" charset="0"/>
                          <a:cs typeface="Times New Roman" panose="02020603050405020304" pitchFamily="18" charset="0"/>
                        </a:rPr>
                        <a:t>Improves segmentation accuracy, captures multi-scale features, and outperforms existing models in DSC scores.</a:t>
                      </a:r>
                      <a:endParaRPr lang="en-IN" sz="1600" i="0" u="none" dirty="0">
                        <a:latin typeface="Times New Roman" panose="02020603050405020304" pitchFamily="18" charset="0"/>
                        <a:cs typeface="Times New Roman" panose="02020603050405020304" pitchFamily="18" charset="0"/>
                      </a:endParaRPr>
                    </a:p>
                  </a:txBody>
                  <a:tcPr/>
                </a:tc>
                <a:tc>
                  <a:txBody>
                    <a:bodyPr/>
                    <a:lstStyle/>
                    <a:p>
                      <a:r>
                        <a:rPr lang="en-US" sz="1600" i="0" dirty="0">
                          <a:latin typeface="Times New Roman" panose="02020603050405020304" pitchFamily="18" charset="0"/>
                          <a:cs typeface="Times New Roman" panose="02020603050405020304" pitchFamily="18" charset="0"/>
                        </a:rPr>
                        <a:t>The addition of Inception blocks and Bi-FPN increases the number of parameters, making the model harder to train and optimize.</a:t>
                      </a:r>
                      <a:endParaRPr lang="en-US" sz="1600" i="0"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940279" y="86265"/>
            <a:ext cx="4934310"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568" y="1891076"/>
            <a:ext cx="8808864" cy="3386250"/>
          </a:xfrm>
          <a:prstGeom prst="rect">
            <a:avLst/>
          </a:prstGeom>
        </p:spPr>
      </p:pic>
      <p:sp>
        <p:nvSpPr>
          <p:cNvPr id="5" name="TextBox 4"/>
          <p:cNvSpPr txBox="1"/>
          <p:nvPr/>
        </p:nvSpPr>
        <p:spPr>
          <a:xfrm>
            <a:off x="4936466" y="5607972"/>
            <a:ext cx="2283843"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Orthogonal Views</a:t>
            </a:r>
          </a:p>
        </p:txBody>
      </p:sp>
      <p:sp>
        <p:nvSpPr>
          <p:cNvPr id="6" name="TextBox 5"/>
          <p:cNvSpPr txBox="1"/>
          <p:nvPr/>
        </p:nvSpPr>
        <p:spPr>
          <a:xfrm>
            <a:off x="810883" y="853157"/>
            <a:ext cx="1656272"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958" y="2077947"/>
            <a:ext cx="7158645" cy="4082334"/>
          </a:xfrm>
          <a:prstGeom prst="rect">
            <a:avLst/>
          </a:prstGeom>
        </p:spPr>
      </p:pic>
      <p:sp>
        <p:nvSpPr>
          <p:cNvPr id="6" name="TextBox 5"/>
          <p:cNvSpPr txBox="1"/>
          <p:nvPr/>
        </p:nvSpPr>
        <p:spPr>
          <a:xfrm>
            <a:off x="545621" y="1208501"/>
            <a:ext cx="3008462"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Z-Score Normalization Code</a:t>
            </a:r>
          </a:p>
        </p:txBody>
      </p:sp>
      <p:sp>
        <p:nvSpPr>
          <p:cNvPr id="7" name="TextBox 6"/>
          <p:cNvSpPr txBox="1"/>
          <p:nvPr/>
        </p:nvSpPr>
        <p:spPr>
          <a:xfrm>
            <a:off x="545621" y="513053"/>
            <a:ext cx="2734573"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Preprocessing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284" y="1315815"/>
            <a:ext cx="7941432" cy="4226369"/>
          </a:xfrm>
          <a:prstGeom prst="rect">
            <a:avLst/>
          </a:prstGeom>
        </p:spPr>
      </p:pic>
      <p:sp>
        <p:nvSpPr>
          <p:cNvPr id="5" name="TextBox 4"/>
          <p:cNvSpPr txBox="1"/>
          <p:nvPr/>
        </p:nvSpPr>
        <p:spPr>
          <a:xfrm>
            <a:off x="5117620" y="5839508"/>
            <a:ext cx="2395988"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Z-Score Normalization</a:t>
            </a:r>
          </a:p>
        </p:txBody>
      </p:sp>
      <p:sp>
        <p:nvSpPr>
          <p:cNvPr id="6" name="TextBox 5"/>
          <p:cNvSpPr txBox="1"/>
          <p:nvPr/>
        </p:nvSpPr>
        <p:spPr>
          <a:xfrm>
            <a:off x="664234" y="534838"/>
            <a:ext cx="115594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2288" y="1089998"/>
            <a:ext cx="5367423" cy="4496861"/>
          </a:xfrm>
          <a:prstGeom prst="rect">
            <a:avLst/>
          </a:prstGeom>
        </p:spPr>
      </p:pic>
      <p:sp>
        <p:nvSpPr>
          <p:cNvPr id="5" name="TextBox 4"/>
          <p:cNvSpPr txBox="1"/>
          <p:nvPr/>
        </p:nvSpPr>
        <p:spPr>
          <a:xfrm>
            <a:off x="554246" y="720666"/>
            <a:ext cx="2257965"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Resizing Code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425" y="2238947"/>
            <a:ext cx="8853273" cy="2380106"/>
          </a:xfrm>
          <a:prstGeom prst="rect">
            <a:avLst/>
          </a:prstGeom>
        </p:spPr>
      </p:pic>
      <p:sp>
        <p:nvSpPr>
          <p:cNvPr id="4" name="TextBox 3"/>
          <p:cNvSpPr txBox="1"/>
          <p:nvPr/>
        </p:nvSpPr>
        <p:spPr>
          <a:xfrm>
            <a:off x="715992" y="712482"/>
            <a:ext cx="1293962"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sp>
        <p:nvSpPr>
          <p:cNvPr id="7" name="TextBox 6"/>
          <p:cNvSpPr txBox="1"/>
          <p:nvPr/>
        </p:nvSpPr>
        <p:spPr>
          <a:xfrm>
            <a:off x="4432041" y="5772674"/>
            <a:ext cx="4450702"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Resizing 2018  Dataset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874" y="1519732"/>
            <a:ext cx="7418251" cy="4372109"/>
          </a:xfrm>
          <a:prstGeom prst="rect">
            <a:avLst/>
          </a:prstGeom>
        </p:spPr>
      </p:pic>
      <p:sp>
        <p:nvSpPr>
          <p:cNvPr id="5" name="TextBox 4"/>
          <p:cNvSpPr txBox="1"/>
          <p:nvPr/>
        </p:nvSpPr>
        <p:spPr>
          <a:xfrm>
            <a:off x="519742" y="596827"/>
            <a:ext cx="2585767"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Resizing  Code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66041" y="5669589"/>
            <a:ext cx="3291550"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Resizing 2019 Dataset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942" y="1851918"/>
            <a:ext cx="9502115" cy="3548218"/>
          </a:xfrm>
          <a:prstGeom prst="rect">
            <a:avLst/>
          </a:prstGeom>
        </p:spPr>
      </p:pic>
      <p:sp>
        <p:nvSpPr>
          <p:cNvPr id="6" name="TextBox 5"/>
          <p:cNvSpPr txBox="1"/>
          <p:nvPr/>
        </p:nvSpPr>
        <p:spPr>
          <a:xfrm>
            <a:off x="948906" y="767751"/>
            <a:ext cx="1168863"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2488" y="440748"/>
            <a:ext cx="3183104" cy="492443"/>
          </a:xfrm>
          <a:prstGeom prst="rect">
            <a:avLst/>
          </a:prstGeom>
          <a:noFill/>
        </p:spPr>
        <p:txBody>
          <a:bodyPr wrap="square">
            <a:spAutoFit/>
          </a:bodyPr>
          <a:lstStyle/>
          <a:p>
            <a:r>
              <a:rPr lang="en-IN" sz="2600" b="1" dirty="0">
                <a:latin typeface="Times New Roman" panose="02020603050405020304" pitchFamily="18" charset="0"/>
                <a:cs typeface="Times New Roman" panose="02020603050405020304" pitchFamily="18" charset="0"/>
              </a:rPr>
              <a:t>Feature Extraction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415" y="1378963"/>
            <a:ext cx="6229620" cy="4669215"/>
          </a:xfrm>
          <a:prstGeom prst="rect">
            <a:avLst/>
          </a:prstGeom>
        </p:spPr>
      </p:pic>
      <p:sp>
        <p:nvSpPr>
          <p:cNvPr id="7" name="TextBox 6"/>
          <p:cNvSpPr txBox="1"/>
          <p:nvPr/>
        </p:nvSpPr>
        <p:spPr>
          <a:xfrm>
            <a:off x="502487" y="1009632"/>
            <a:ext cx="2851927"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Feature Extraction Code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891" y="1143000"/>
            <a:ext cx="3898419" cy="4572000"/>
          </a:xfrm>
          <a:prstGeom prst="rect">
            <a:avLst/>
          </a:prstGeom>
        </p:spPr>
      </p:pic>
      <p:sp>
        <p:nvSpPr>
          <p:cNvPr id="4" name="TextBox 3"/>
          <p:cNvSpPr txBox="1"/>
          <p:nvPr/>
        </p:nvSpPr>
        <p:spPr>
          <a:xfrm>
            <a:off x="621102" y="655608"/>
            <a:ext cx="983411"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sp>
        <p:nvSpPr>
          <p:cNvPr id="6" name="TextBox 5"/>
          <p:cNvSpPr txBox="1"/>
          <p:nvPr/>
        </p:nvSpPr>
        <p:spPr>
          <a:xfrm>
            <a:off x="4677673" y="6004787"/>
            <a:ext cx="2128569" cy="370134"/>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Feature Extraction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3858" y="2491659"/>
            <a:ext cx="6744284" cy="1874682"/>
          </a:xfrm>
          <a:prstGeom prst="rect">
            <a:avLst/>
          </a:prstGeom>
        </p:spPr>
      </p:pic>
      <p:sp>
        <p:nvSpPr>
          <p:cNvPr id="5" name="TextBox 4"/>
          <p:cNvSpPr txBox="1"/>
          <p:nvPr/>
        </p:nvSpPr>
        <p:spPr>
          <a:xfrm>
            <a:off x="476609" y="734047"/>
            <a:ext cx="2361482"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Model Training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526211" y="1019324"/>
          <a:ext cx="11335109" cy="5807595"/>
        </p:xfrm>
        <a:graphic>
          <a:graphicData uri="http://schemas.openxmlformats.org/drawingml/2006/table">
            <a:tbl>
              <a:tblPr firstRow="1" bandRow="1">
                <a:tableStyleId>{073A0DAA-6AF3-43AB-8588-CEC1D06C72B9}</a:tableStyleId>
              </a:tblPr>
              <a:tblGrid>
                <a:gridCol w="733245">
                  <a:extLst>
                    <a:ext uri="{9D8B030D-6E8A-4147-A177-3AD203B41FA5}">
                      <a16:colId xmlns:a16="http://schemas.microsoft.com/office/drawing/2014/main" val="20000"/>
                    </a:ext>
                  </a:extLst>
                </a:gridCol>
                <a:gridCol w="2881222">
                  <a:extLst>
                    <a:ext uri="{9D8B030D-6E8A-4147-A177-3AD203B41FA5}">
                      <a16:colId xmlns:a16="http://schemas.microsoft.com/office/drawing/2014/main" val="20001"/>
                    </a:ext>
                  </a:extLst>
                </a:gridCol>
                <a:gridCol w="2924355">
                  <a:extLst>
                    <a:ext uri="{9D8B030D-6E8A-4147-A177-3AD203B41FA5}">
                      <a16:colId xmlns:a16="http://schemas.microsoft.com/office/drawing/2014/main" val="20002"/>
                    </a:ext>
                  </a:extLst>
                </a:gridCol>
                <a:gridCol w="2520594">
                  <a:extLst>
                    <a:ext uri="{9D8B030D-6E8A-4147-A177-3AD203B41FA5}">
                      <a16:colId xmlns:a16="http://schemas.microsoft.com/office/drawing/2014/main" val="20003"/>
                    </a:ext>
                  </a:extLst>
                </a:gridCol>
                <a:gridCol w="2275693">
                  <a:extLst>
                    <a:ext uri="{9D8B030D-6E8A-4147-A177-3AD203B41FA5}">
                      <a16:colId xmlns:a16="http://schemas.microsoft.com/office/drawing/2014/main" val="20004"/>
                    </a:ext>
                  </a:extLst>
                </a:gridCol>
              </a:tblGrid>
              <a:tr h="449009">
                <a:tc>
                  <a:txBody>
                    <a:bodyPr/>
                    <a:lstStyle/>
                    <a:p>
                      <a:r>
                        <a:rPr lang="en-US" sz="1600" i="0">
                          <a:latin typeface="Times New Roman" panose="02020603050405020304" pitchFamily="18" charset="0"/>
                          <a:cs typeface="Times New Roman" panose="02020603050405020304" pitchFamily="18" charset="0"/>
                        </a:rPr>
                        <a:t>S.no</a:t>
                      </a:r>
                      <a:endParaRPr lang="en-IN" sz="1600" i="0" dirty="0">
                        <a:latin typeface="Times New Roman" panose="02020603050405020304" pitchFamily="18" charset="0"/>
                        <a:cs typeface="Times New Roman" panose="02020603050405020304" pitchFamily="18" charset="0"/>
                      </a:endParaRPr>
                    </a:p>
                  </a:txBody>
                  <a:tcPr/>
                </a:tc>
                <a:tc>
                  <a:txBody>
                    <a:bodyPr/>
                    <a:lstStyle/>
                    <a:p>
                      <a:r>
                        <a:rPr lang="en-IN" sz="1600" i="0">
                          <a:latin typeface="Times New Roman" panose="02020603050405020304" pitchFamily="18" charset="0"/>
                          <a:cs typeface="Times New Roman" panose="02020603050405020304" pitchFamily="18" charset="0"/>
                        </a:rPr>
                        <a:t>Name of the Paper</a:t>
                      </a:r>
                      <a:endParaRPr lang="en-IN" sz="1600" i="0" dirty="0">
                        <a:latin typeface="Times New Roman" panose="02020603050405020304" pitchFamily="18" charset="0"/>
                        <a:cs typeface="Times New Roman" panose="02020603050405020304" pitchFamily="18" charset="0"/>
                      </a:endParaRPr>
                    </a:p>
                  </a:txBody>
                  <a:tcPr/>
                </a:tc>
                <a:tc>
                  <a:txBody>
                    <a:bodyPr/>
                    <a:lstStyle/>
                    <a:p>
                      <a:r>
                        <a:rPr lang="en-IN" sz="1600" i="0">
                          <a:latin typeface="Times New Roman" panose="02020603050405020304" pitchFamily="18" charset="0"/>
                          <a:cs typeface="Times New Roman" panose="02020603050405020304" pitchFamily="18" charset="0"/>
                        </a:rPr>
                        <a:t>Methodology</a:t>
                      </a:r>
                      <a:endParaRPr lang="en-IN" sz="1600" i="0" dirty="0">
                        <a:latin typeface="Times New Roman" panose="02020603050405020304" pitchFamily="18" charset="0"/>
                        <a:cs typeface="Times New Roman" panose="02020603050405020304" pitchFamily="18" charset="0"/>
                      </a:endParaRPr>
                    </a:p>
                  </a:txBody>
                  <a:tcPr anchor="ctr"/>
                </a:tc>
                <a:tc>
                  <a:txBody>
                    <a:bodyPr/>
                    <a:lstStyle/>
                    <a:p>
                      <a:r>
                        <a:rPr lang="en-IN" sz="1600" i="0">
                          <a:latin typeface="Times New Roman" panose="02020603050405020304" pitchFamily="18" charset="0"/>
                          <a:cs typeface="Times New Roman" panose="02020603050405020304" pitchFamily="18" charset="0"/>
                        </a:rPr>
                        <a:t>Advantages</a:t>
                      </a:r>
                      <a:endParaRPr lang="en-IN" sz="1600" i="0" dirty="0">
                        <a:latin typeface="Times New Roman" panose="02020603050405020304" pitchFamily="18" charset="0"/>
                        <a:cs typeface="Times New Roman" panose="02020603050405020304" pitchFamily="18" charset="0"/>
                      </a:endParaRPr>
                    </a:p>
                  </a:txBody>
                  <a:tcPr/>
                </a:tc>
                <a:tc>
                  <a:txBody>
                    <a:bodyPr/>
                    <a:lstStyle/>
                    <a:p>
                      <a:r>
                        <a:rPr lang="en-US" sz="1600" i="0">
                          <a:latin typeface="Times New Roman" panose="02020603050405020304" pitchFamily="18" charset="0"/>
                          <a:cs typeface="Times New Roman" panose="02020603050405020304" pitchFamily="18" charset="0"/>
                        </a:rPr>
                        <a:t>Limitations</a:t>
                      </a:r>
                      <a:endParaRPr lang="en-IN" sz="1600" i="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1434142">
                <a:tc>
                  <a:txBody>
                    <a:bodyPr/>
                    <a:lstStyle/>
                    <a:p>
                      <a:r>
                        <a:rPr lang="en-IN" sz="1600" i="0">
                          <a:latin typeface="Times New Roman" panose="02020603050405020304" pitchFamily="18" charset="0"/>
                          <a:cs typeface="Times New Roman" panose="02020603050405020304" pitchFamily="18" charset="0"/>
                        </a:rPr>
                        <a:t>4.</a:t>
                      </a:r>
                      <a:endParaRPr lang="en-IN" sz="1600" i="0" dirty="0">
                        <a:latin typeface="Times New Roman" panose="02020603050405020304" pitchFamily="18" charset="0"/>
                        <a:cs typeface="Times New Roman" panose="02020603050405020304" pitchFamily="18" charset="0"/>
                      </a:endParaRPr>
                    </a:p>
                  </a:txBody>
                  <a:tcPr/>
                </a:tc>
                <a:tc>
                  <a:txBody>
                    <a:bodyPr/>
                    <a:lstStyle/>
                    <a:p>
                      <a:r>
                        <a:rPr lang="en-IN" sz="1600" i="0" dirty="0">
                          <a:latin typeface="Times New Roman" panose="02020603050405020304" pitchFamily="18" charset="0"/>
                          <a:cs typeface="Times New Roman" panose="02020603050405020304" pitchFamily="18" charset="0"/>
                        </a:rPr>
                        <a:t>Brain </a:t>
                      </a:r>
                      <a:r>
                        <a:rPr lang="en-IN" sz="1600" i="0" dirty="0" err="1">
                          <a:latin typeface="Times New Roman" panose="02020603050405020304" pitchFamily="18" charset="0"/>
                          <a:cs typeface="Times New Roman" panose="02020603050405020304" pitchFamily="18" charset="0"/>
                        </a:rPr>
                        <a:t>tumor</a:t>
                      </a:r>
                      <a:r>
                        <a:rPr lang="en-IN" sz="1600" i="0" dirty="0">
                          <a:latin typeface="Times New Roman" panose="02020603050405020304" pitchFamily="18" charset="0"/>
                          <a:cs typeface="Times New Roman" panose="02020603050405020304" pitchFamily="18" charset="0"/>
                        </a:rPr>
                        <a:t> segmentation and classification using optimized deep learning. Journal of Computing &amp; Biomedical Informatics, 7(01), pp.632-640(Khan, M.F., Iftikhar, A., Anwar, H. and Ramay, S.A., 2024)</a:t>
                      </a:r>
                    </a:p>
                  </a:txBody>
                  <a:tcPr/>
                </a:tc>
                <a:tc>
                  <a:txBody>
                    <a:bodyPr/>
                    <a:lstStyle/>
                    <a:p>
                      <a:r>
                        <a:rPr lang="en-US" sz="1600" i="0" dirty="0">
                          <a:latin typeface="Times New Roman" panose="02020603050405020304" pitchFamily="18" charset="0"/>
                          <a:cs typeface="Times New Roman" panose="02020603050405020304" pitchFamily="18" charset="0"/>
                        </a:rPr>
                        <a:t>The study utilizes CNN-based deep learning models with data augmentation and denoising applied to MRI images from multiple datasets to enhance tumor detection accuracy.</a:t>
                      </a:r>
                      <a:endParaRPr lang="en-IN" sz="1600" i="0" dirty="0">
                        <a:latin typeface="Times New Roman" panose="02020603050405020304" pitchFamily="18" charset="0"/>
                        <a:cs typeface="Times New Roman" panose="02020603050405020304" pitchFamily="18" charset="0"/>
                      </a:endParaRPr>
                    </a:p>
                  </a:txBody>
                  <a:tcPr/>
                </a:tc>
                <a:tc>
                  <a:txBody>
                    <a:bodyPr/>
                    <a:lstStyle/>
                    <a:p>
                      <a:r>
                        <a:rPr lang="en-US" sz="1600" b="0" i="0" dirty="0">
                          <a:latin typeface="Times New Roman" panose="02020603050405020304" pitchFamily="18" charset="0"/>
                          <a:cs typeface="Times New Roman" panose="02020603050405020304" pitchFamily="18" charset="0"/>
                        </a:rPr>
                        <a:t>Improves detection efficiency, achieves high accuracy, enhances feature extraction, and reduces manual effort in brain tumor diagnosis.</a:t>
                      </a:r>
                      <a:endParaRPr lang="en-IN" sz="1600" b="0" i="0" dirty="0">
                        <a:latin typeface="Times New Roman" panose="02020603050405020304" pitchFamily="18" charset="0"/>
                        <a:cs typeface="Times New Roman" panose="02020603050405020304" pitchFamily="18" charset="0"/>
                      </a:endParaRPr>
                    </a:p>
                  </a:txBody>
                  <a:tcPr/>
                </a:tc>
                <a:tc>
                  <a:txBody>
                    <a:bodyPr/>
                    <a:lstStyle/>
                    <a:p>
                      <a:r>
                        <a:rPr lang="en-US" sz="1600" i="0" dirty="0">
                          <a:latin typeface="Times New Roman" panose="02020603050405020304" pitchFamily="18" charset="0"/>
                          <a:cs typeface="Times New Roman" panose="02020603050405020304" pitchFamily="18" charset="0"/>
                        </a:rPr>
                        <a:t>The fused optimization scheme used for feature selection may not always generalize well across different datasets.</a:t>
                      </a:r>
                      <a:endParaRPr lang="en-IN" sz="1600" i="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463757">
                <a:tc>
                  <a:txBody>
                    <a:bodyPr/>
                    <a:lstStyle/>
                    <a:p>
                      <a:r>
                        <a:rPr lang="en-IN" sz="1600" i="0">
                          <a:latin typeface="Times New Roman" panose="02020603050405020304" pitchFamily="18" charset="0"/>
                          <a:cs typeface="Times New Roman" panose="02020603050405020304" pitchFamily="18" charset="0"/>
                        </a:rPr>
                        <a:t>5.</a:t>
                      </a:r>
                      <a:endParaRPr lang="en-IN" sz="1600" i="0" dirty="0">
                        <a:latin typeface="Times New Roman" panose="02020603050405020304" pitchFamily="18" charset="0"/>
                        <a:cs typeface="Times New Roman" panose="02020603050405020304" pitchFamily="18" charset="0"/>
                      </a:endParaRPr>
                    </a:p>
                  </a:txBody>
                  <a:tcPr/>
                </a:tc>
                <a:tc>
                  <a:txBody>
                    <a:bodyPr/>
                    <a:lstStyle/>
                    <a:p>
                      <a:r>
                        <a:rPr lang="en-IN" sz="1600" i="0" dirty="0" err="1">
                          <a:latin typeface="Times New Roman" panose="02020603050405020304" pitchFamily="18" charset="0"/>
                          <a:cs typeface="Times New Roman" panose="02020603050405020304" pitchFamily="18" charset="0"/>
                        </a:rPr>
                        <a:t>MmcFormer</a:t>
                      </a:r>
                      <a:r>
                        <a:rPr lang="en-IN" sz="1600" i="0" dirty="0">
                          <a:latin typeface="Times New Roman" panose="02020603050405020304" pitchFamily="18" charset="0"/>
                          <a:cs typeface="Times New Roman" panose="02020603050405020304" pitchFamily="18" charset="0"/>
                        </a:rPr>
                        <a:t>: Missing Modality Compensation Transformer for Brain </a:t>
                      </a:r>
                      <a:r>
                        <a:rPr lang="en-IN" sz="1600" i="0" dirty="0" err="1">
                          <a:latin typeface="Times New Roman" panose="02020603050405020304" pitchFamily="18" charset="0"/>
                          <a:cs typeface="Times New Roman" panose="02020603050405020304" pitchFamily="18" charset="0"/>
                        </a:rPr>
                        <a:t>Tumor</a:t>
                      </a:r>
                      <a:r>
                        <a:rPr lang="en-IN" sz="1600" i="0" dirty="0">
                          <a:latin typeface="Times New Roman" panose="02020603050405020304" pitchFamily="18" charset="0"/>
                          <a:cs typeface="Times New Roman" panose="02020603050405020304" pitchFamily="18" charset="0"/>
                        </a:rPr>
                        <a:t> Segmentation (S. </a:t>
                      </a:r>
                      <a:r>
                        <a:rPr lang="en-IN" sz="1600" i="0" dirty="0" err="1">
                          <a:latin typeface="Times New Roman" panose="02020603050405020304" pitchFamily="18" charset="0"/>
                          <a:cs typeface="Times New Roman" panose="02020603050405020304" pitchFamily="18" charset="0"/>
                        </a:rPr>
                        <a:t>Karimijafarbigloo</a:t>
                      </a:r>
                      <a:r>
                        <a:rPr lang="en-IN" sz="1600" i="0" dirty="0">
                          <a:latin typeface="Times New Roman" panose="02020603050405020304" pitchFamily="18" charset="0"/>
                          <a:cs typeface="Times New Roman" panose="02020603050405020304" pitchFamily="18" charset="0"/>
                        </a:rPr>
                        <a:t>, R. Azad, A. </a:t>
                      </a:r>
                      <a:r>
                        <a:rPr lang="en-IN" sz="1600" i="0" dirty="0" err="1">
                          <a:latin typeface="Times New Roman" panose="02020603050405020304" pitchFamily="18" charset="0"/>
                          <a:cs typeface="Times New Roman" panose="02020603050405020304" pitchFamily="18" charset="0"/>
                        </a:rPr>
                        <a:t>Kazerouni</a:t>
                      </a:r>
                      <a:r>
                        <a:rPr lang="en-IN" sz="1600" i="0" dirty="0">
                          <a:latin typeface="Times New Roman" panose="02020603050405020304" pitchFamily="18" charset="0"/>
                          <a:cs typeface="Times New Roman" panose="02020603050405020304" pitchFamily="18" charset="0"/>
                        </a:rPr>
                        <a:t>, et al., 2024)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sz="1600" i="0">
                          <a:latin typeface="Times New Roman" panose="02020603050405020304" pitchFamily="18" charset="0"/>
                          <a:cs typeface="Times New Roman" panose="02020603050405020304" pitchFamily="18" charset="0"/>
                        </a:rPr>
                        <a:t>Uses a transformer-based architecture to compensate for missing MRI modalities in segmentation tasks.</a:t>
                      </a:r>
                      <a:endParaRPr lang="en-IN" sz="1600" i="0" dirty="0">
                        <a:latin typeface="Times New Roman" panose="02020603050405020304" pitchFamily="18" charset="0"/>
                        <a:cs typeface="Times New Roman" panose="02020603050405020304" pitchFamily="18" charset="0"/>
                      </a:endParaRPr>
                    </a:p>
                  </a:txBody>
                  <a:tcPr/>
                </a:tc>
                <a:tc>
                  <a:txBody>
                    <a:bodyPr/>
                    <a:lstStyle/>
                    <a:p>
                      <a:r>
                        <a:rPr lang="en-US" sz="1600" i="0">
                          <a:latin typeface="Times New Roman" panose="02020603050405020304" pitchFamily="18" charset="0"/>
                          <a:cs typeface="Times New Roman" panose="02020603050405020304" pitchFamily="18" charset="0"/>
                        </a:rPr>
                        <a:t>Works well even with incomplete multi-modal MRI data.</a:t>
                      </a:r>
                      <a:endParaRPr lang="en-IN" sz="1600" i="0" dirty="0">
                        <a:latin typeface="Times New Roman" panose="02020603050405020304" pitchFamily="18" charset="0"/>
                        <a:cs typeface="Times New Roman" panose="02020603050405020304" pitchFamily="18" charset="0"/>
                      </a:endParaRPr>
                    </a:p>
                  </a:txBody>
                  <a:tcPr/>
                </a:tc>
                <a:tc>
                  <a:txBody>
                    <a:bodyPr/>
                    <a:lstStyle/>
                    <a:p>
                      <a:r>
                        <a:rPr lang="en-US" sz="1600" i="0" dirty="0">
                          <a:latin typeface="Times New Roman" panose="02020603050405020304" pitchFamily="18" charset="0"/>
                          <a:cs typeface="Times New Roman" panose="02020603050405020304" pitchFamily="18" charset="0"/>
                        </a:rPr>
                        <a:t>Training Transformers on volumetric MRI data is slower compared to CNN-based approaches due to self-attention operations</a:t>
                      </a:r>
                    </a:p>
                  </a:txBody>
                  <a:tcPr/>
                </a:tc>
                <a:extLst>
                  <a:ext uri="{0D108BD9-81ED-4DB2-BD59-A6C34878D82A}">
                    <a16:rowId xmlns:a16="http://schemas.microsoft.com/office/drawing/2014/main" val="10002"/>
                  </a:ext>
                </a:extLst>
              </a:tr>
              <a:tr h="1761946">
                <a:tc>
                  <a:txBody>
                    <a:bodyPr/>
                    <a:lstStyle/>
                    <a:p>
                      <a:r>
                        <a:rPr lang="en-IN" sz="1600" i="0">
                          <a:latin typeface="Times New Roman" panose="02020603050405020304" pitchFamily="18" charset="0"/>
                          <a:cs typeface="Times New Roman" panose="02020603050405020304" pitchFamily="18" charset="0"/>
                        </a:rPr>
                        <a:t>6.</a:t>
                      </a:r>
                      <a:endParaRPr lang="en-IN" sz="1600" i="0" dirty="0">
                        <a:latin typeface="Times New Roman" panose="02020603050405020304" pitchFamily="18" charset="0"/>
                        <a:cs typeface="Times New Roman" panose="02020603050405020304" pitchFamily="18" charset="0"/>
                      </a:endParaRPr>
                    </a:p>
                  </a:txBody>
                  <a:tcPr/>
                </a:tc>
                <a:tc>
                  <a:txBody>
                    <a:bodyPr/>
                    <a:lstStyle/>
                    <a:p>
                      <a:r>
                        <a:rPr lang="en-IN" sz="1600" i="0" dirty="0" err="1">
                          <a:latin typeface="Times New Roman" panose="02020603050405020304" pitchFamily="18" charset="0"/>
                          <a:cs typeface="Times New Roman" panose="02020603050405020304" pitchFamily="18" charset="0"/>
                        </a:rPr>
                        <a:t>ETUNet</a:t>
                      </a:r>
                      <a:r>
                        <a:rPr lang="en-IN" sz="1600" i="0" dirty="0">
                          <a:latin typeface="Times New Roman" panose="02020603050405020304" pitchFamily="18" charset="0"/>
                          <a:cs typeface="Times New Roman" panose="02020603050405020304" pitchFamily="18" charset="0"/>
                        </a:rPr>
                        <a:t>: Exploring Efficient Transformer Enhanced </a:t>
                      </a:r>
                      <a:r>
                        <a:rPr lang="en-IN" sz="1600" i="0" dirty="0" err="1">
                          <a:latin typeface="Times New Roman" panose="02020603050405020304" pitchFamily="18" charset="0"/>
                          <a:cs typeface="Times New Roman" panose="02020603050405020304" pitchFamily="18" charset="0"/>
                        </a:rPr>
                        <a:t>UNet</a:t>
                      </a:r>
                      <a:r>
                        <a:rPr lang="en-IN" sz="1600" i="0" dirty="0">
                          <a:latin typeface="Times New Roman" panose="02020603050405020304" pitchFamily="18" charset="0"/>
                          <a:cs typeface="Times New Roman" panose="02020603050405020304" pitchFamily="18" charset="0"/>
                        </a:rPr>
                        <a:t> for 3D Brain </a:t>
                      </a:r>
                      <a:r>
                        <a:rPr lang="en-IN" sz="1600" i="0" dirty="0" err="1">
                          <a:latin typeface="Times New Roman" panose="02020603050405020304" pitchFamily="18" charset="0"/>
                          <a:cs typeface="Times New Roman" panose="02020603050405020304" pitchFamily="18" charset="0"/>
                        </a:rPr>
                        <a:t>Tumor</a:t>
                      </a:r>
                      <a:r>
                        <a:rPr lang="en-IN" sz="1600" i="0" dirty="0">
                          <a:latin typeface="Times New Roman" panose="02020603050405020304" pitchFamily="18" charset="0"/>
                          <a:cs typeface="Times New Roman" panose="02020603050405020304" pitchFamily="18" charset="0"/>
                        </a:rPr>
                        <a:t> Segmentation (W. Zhang, S. Chen, Y. Ma, et al., 2024)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IN" sz="1600" b="0" i="0" dirty="0" err="1">
                          <a:latin typeface="Times New Roman" panose="02020603050405020304" pitchFamily="18" charset="0"/>
                          <a:cs typeface="Times New Roman" panose="02020603050405020304" pitchFamily="18" charset="0"/>
                        </a:rPr>
                        <a:t>ETUNet</a:t>
                      </a:r>
                      <a:r>
                        <a:rPr lang="en-IN" sz="1600" b="0" i="0" dirty="0">
                          <a:latin typeface="Times New Roman" panose="02020603050405020304" pitchFamily="18" charset="0"/>
                          <a:cs typeface="Times New Roman" panose="02020603050405020304" pitchFamily="18" charset="0"/>
                        </a:rPr>
                        <a:t> integrates 3D CNN and Transformers with </a:t>
                      </a:r>
                      <a:r>
                        <a:rPr lang="en-IN" sz="1600" b="0" i="0" dirty="0" err="1">
                          <a:latin typeface="Times New Roman" panose="02020603050405020304" pitchFamily="18" charset="0"/>
                          <a:cs typeface="Times New Roman" panose="02020603050405020304" pitchFamily="18" charset="0"/>
                        </a:rPr>
                        <a:t>PoolFormer</a:t>
                      </a:r>
                      <a:r>
                        <a:rPr lang="en-IN" sz="1600" b="0" i="0" dirty="0">
                          <a:latin typeface="Times New Roman" panose="02020603050405020304" pitchFamily="18" charset="0"/>
                          <a:cs typeface="Times New Roman" panose="02020603050405020304" pitchFamily="18" charset="0"/>
                        </a:rPr>
                        <a:t>-based encoding, ESCA blocks, and MSFCA modules for efficient and precise brain </a:t>
                      </a:r>
                      <a:r>
                        <a:rPr lang="en-IN" sz="1600" b="0" i="0" dirty="0" err="1">
                          <a:latin typeface="Times New Roman" panose="02020603050405020304" pitchFamily="18" charset="0"/>
                          <a:cs typeface="Times New Roman" panose="02020603050405020304" pitchFamily="18" charset="0"/>
                        </a:rPr>
                        <a:t>tumor</a:t>
                      </a:r>
                      <a:r>
                        <a:rPr lang="en-IN" sz="1600" b="0" i="0" dirty="0">
                          <a:latin typeface="Times New Roman" panose="02020603050405020304" pitchFamily="18" charset="0"/>
                          <a:cs typeface="Times New Roman" panose="02020603050405020304" pitchFamily="18" charset="0"/>
                        </a:rPr>
                        <a:t> segmentation.</a:t>
                      </a:r>
                    </a:p>
                  </a:txBody>
                  <a:tcPr/>
                </a:tc>
                <a:tc>
                  <a:txBody>
                    <a:bodyPr/>
                    <a:lstStyle/>
                    <a:p>
                      <a:r>
                        <a:rPr lang="en-US" sz="1600" i="0">
                          <a:latin typeface="Times New Roman" panose="02020603050405020304" pitchFamily="18" charset="0"/>
                          <a:cs typeface="Times New Roman" panose="02020603050405020304" pitchFamily="18" charset="0"/>
                        </a:rPr>
                        <a:t>Balances accuracy and computational efficiency in 3D segmentation.</a:t>
                      </a:r>
                      <a:endParaRPr lang="en-IN" sz="1600" i="0" dirty="0">
                        <a:latin typeface="Times New Roman" panose="02020603050405020304" pitchFamily="18" charset="0"/>
                        <a:cs typeface="Times New Roman" panose="02020603050405020304" pitchFamily="18" charset="0"/>
                      </a:endParaRPr>
                    </a:p>
                  </a:txBody>
                  <a:tcPr/>
                </a:tc>
                <a:tc>
                  <a:txBody>
                    <a:bodyPr/>
                    <a:lstStyle/>
                    <a:p>
                      <a:r>
                        <a:rPr lang="en-US" sz="1600" b="0" i="0" dirty="0">
                          <a:latin typeface="Times New Roman" panose="02020603050405020304" pitchFamily="18" charset="0"/>
                          <a:cs typeface="Times New Roman" panose="02020603050405020304" pitchFamily="18" charset="0"/>
                        </a:rPr>
                        <a:t>A potential three-step segmentation approach (WT → TC → ET) could improve accuracy but would also increase model complexity.</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3A987E-CB70-BF22-A949-29C78DD27450}"/>
              </a:ext>
            </a:extLst>
          </p:cNvPr>
          <p:cNvPicPr>
            <a:picLocks noChangeAspect="1"/>
          </p:cNvPicPr>
          <p:nvPr/>
        </p:nvPicPr>
        <p:blipFill>
          <a:blip r:embed="rId2"/>
          <a:stretch>
            <a:fillRect/>
          </a:stretch>
        </p:blipFill>
        <p:spPr>
          <a:xfrm>
            <a:off x="727486" y="751696"/>
            <a:ext cx="10531753" cy="4977299"/>
          </a:xfrm>
          <a:prstGeom prst="rect">
            <a:avLst/>
          </a:prstGeom>
        </p:spPr>
      </p:pic>
      <p:sp>
        <p:nvSpPr>
          <p:cNvPr id="5" name="TextBox 4">
            <a:extLst>
              <a:ext uri="{FF2B5EF4-FFF2-40B4-BE49-F238E27FC236}">
                <a16:creationId xmlns:a16="http://schemas.microsoft.com/office/drawing/2014/main" id="{71A5692A-E451-5E53-F1E5-19A20F5358C4}"/>
              </a:ext>
            </a:extLst>
          </p:cNvPr>
          <p:cNvSpPr txBox="1"/>
          <p:nvPr/>
        </p:nvSpPr>
        <p:spPr>
          <a:xfrm>
            <a:off x="3909527" y="6186196"/>
            <a:ext cx="1641988" cy="369332"/>
          </a:xfrm>
          <a:prstGeom prst="rect">
            <a:avLst/>
          </a:prstGeom>
          <a:noFill/>
        </p:spPr>
        <p:txBody>
          <a:bodyPr wrap="none" rtlCol="0">
            <a:spAutoFit/>
          </a:bodyPr>
          <a:lstStyle/>
          <a:p>
            <a:r>
              <a:rPr lang="en-IN" dirty="0"/>
              <a:t>Model Training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1648" y="620786"/>
            <a:ext cx="5128704" cy="561642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5070" y="1478499"/>
            <a:ext cx="6612258" cy="4526288"/>
          </a:xfrm>
          <a:prstGeom prst="rect">
            <a:avLst/>
          </a:prstGeom>
        </p:spPr>
      </p:pic>
      <p:sp>
        <p:nvSpPr>
          <p:cNvPr id="5" name="TextBox 4"/>
          <p:cNvSpPr txBox="1"/>
          <p:nvPr/>
        </p:nvSpPr>
        <p:spPr>
          <a:xfrm>
            <a:off x="502489" y="382454"/>
            <a:ext cx="2326975" cy="492443"/>
          </a:xfrm>
          <a:prstGeom prst="rect">
            <a:avLst/>
          </a:prstGeom>
          <a:noFill/>
        </p:spPr>
        <p:txBody>
          <a:bodyPr wrap="square">
            <a:spAutoFit/>
          </a:bodyPr>
          <a:lstStyle/>
          <a:p>
            <a:r>
              <a:rPr lang="en-IN" sz="2600" b="1" dirty="0">
                <a:latin typeface="Times New Roman" panose="02020603050405020304" pitchFamily="18" charset="0"/>
                <a:cs typeface="Times New Roman" panose="02020603050405020304" pitchFamily="18" charset="0"/>
              </a:rPr>
              <a:t>Segmentation</a:t>
            </a:r>
          </a:p>
        </p:txBody>
      </p:sp>
      <p:sp>
        <p:nvSpPr>
          <p:cNvPr id="9" name="TextBox 8"/>
          <p:cNvSpPr txBox="1"/>
          <p:nvPr/>
        </p:nvSpPr>
        <p:spPr>
          <a:xfrm>
            <a:off x="502489" y="1136455"/>
            <a:ext cx="318099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Montage T1ce slices 50-50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482" y="1137056"/>
            <a:ext cx="7410091" cy="4450488"/>
          </a:xfrm>
          <a:prstGeom prst="rect">
            <a:avLst/>
          </a:prstGeom>
        </p:spPr>
      </p:pic>
      <p:sp>
        <p:nvSpPr>
          <p:cNvPr id="5" name="TextBox 4"/>
          <p:cNvSpPr txBox="1"/>
          <p:nvPr/>
        </p:nvSpPr>
        <p:spPr>
          <a:xfrm>
            <a:off x="4578829" y="6056545"/>
            <a:ext cx="3034342"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Montage T1ce slices 50-50 </a:t>
            </a:r>
          </a:p>
        </p:txBody>
      </p:sp>
      <p:sp>
        <p:nvSpPr>
          <p:cNvPr id="6" name="TextBox 5"/>
          <p:cNvSpPr txBox="1"/>
          <p:nvPr/>
        </p:nvSpPr>
        <p:spPr>
          <a:xfrm>
            <a:off x="905774" y="500332"/>
            <a:ext cx="1069675"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9994" y="1188795"/>
            <a:ext cx="6226080" cy="4877223"/>
          </a:xfrm>
          <a:prstGeom prst="rect">
            <a:avLst/>
          </a:prstGeom>
        </p:spPr>
      </p:pic>
      <p:sp>
        <p:nvSpPr>
          <p:cNvPr id="5" name="TextBox 4"/>
          <p:cNvSpPr txBox="1"/>
          <p:nvPr/>
        </p:nvSpPr>
        <p:spPr>
          <a:xfrm>
            <a:off x="347213" y="458002"/>
            <a:ext cx="387973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Montage segmentation slices 50-50</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99" y="1851676"/>
            <a:ext cx="7165841" cy="431412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332" y="919171"/>
            <a:ext cx="6904434" cy="5019658"/>
          </a:xfrm>
          <a:prstGeom prst="rect">
            <a:avLst/>
          </a:prstGeom>
        </p:spPr>
      </p:pic>
      <p:sp>
        <p:nvSpPr>
          <p:cNvPr id="5" name="TextBox 4"/>
          <p:cNvSpPr txBox="1"/>
          <p:nvPr/>
        </p:nvSpPr>
        <p:spPr>
          <a:xfrm>
            <a:off x="549934" y="466627"/>
            <a:ext cx="2650466"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Segmentation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45389" y="577970"/>
            <a:ext cx="1673524"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344" y="2028508"/>
            <a:ext cx="8561311" cy="2800984"/>
          </a:xfrm>
          <a:prstGeom prst="rect">
            <a:avLst/>
          </a:prstGeom>
        </p:spPr>
      </p:pic>
      <p:sp>
        <p:nvSpPr>
          <p:cNvPr id="6" name="TextBox 5"/>
          <p:cNvSpPr txBox="1"/>
          <p:nvPr/>
        </p:nvSpPr>
        <p:spPr>
          <a:xfrm>
            <a:off x="4617288" y="5444069"/>
            <a:ext cx="2559889"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Segmentation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8039" y="1308831"/>
            <a:ext cx="5960788" cy="4595468"/>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5754" y="799872"/>
            <a:ext cx="6820491" cy="525825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8589" y="1304924"/>
            <a:ext cx="5389133" cy="48692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2091" y="388188"/>
            <a:ext cx="3717985"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Summary of Issues</a:t>
            </a:r>
          </a:p>
        </p:txBody>
      </p:sp>
      <p:sp>
        <p:nvSpPr>
          <p:cNvPr id="5" name="Rectangle 2"/>
          <p:cNvSpPr>
            <a:spLocks noChangeArrowheads="1"/>
          </p:cNvSpPr>
          <p:nvPr/>
        </p:nvSpPr>
        <p:spPr bwMode="auto">
          <a:xfrm>
            <a:off x="755015" y="1025758"/>
            <a:ext cx="11010885" cy="5444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Lack of Experimental Validation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Some papers provide theoretical insights and model reviews but do not perform hands-on experiments or comparisons.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Computational Requirements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Many advanced models (especially those using deep learning and transformers) demand significant memory and processing power, making them difficult to deploy on standard hardware.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Performance on Imbalanced Datasets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Models may struggle with datasets where tumor and non-tumor regions are highly imbalanced, leading to poor detection of smaller tumors.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Lack of Novelty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Some studies focus on dataset contributions rather than introducing new segmentation methods, limiting their impact on advancing the field.</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Challenges with Missing Data</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Methods relying on multi-modal MRI face difficulties when some modalities are unavailable, affecting segmentation accuracy.</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Struggles with Small Tumor Regions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Even powerful models may fail to accurately detect very small or fine-grained tumor regions, reducing their effectiveness in clinical applications.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4294" y="1241833"/>
            <a:ext cx="6405592" cy="4788401"/>
          </a:xfrm>
          <a:prstGeom prst="rect">
            <a:avLst/>
          </a:prstGeom>
        </p:spPr>
      </p:pic>
      <p:sp>
        <p:nvSpPr>
          <p:cNvPr id="5" name="TextBox 4"/>
          <p:cNvSpPr txBox="1"/>
          <p:nvPr/>
        </p:nvSpPr>
        <p:spPr>
          <a:xfrm>
            <a:off x="398971" y="536071"/>
            <a:ext cx="4112644"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Display Flair,T1ce and Segmentation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582" y="1986963"/>
            <a:ext cx="8616817" cy="3818616"/>
          </a:xfrm>
          <a:prstGeom prst="rect">
            <a:avLst/>
          </a:prstGeom>
        </p:spPr>
      </p:pic>
      <p:sp>
        <p:nvSpPr>
          <p:cNvPr id="4" name="TextBox 3"/>
          <p:cNvSpPr txBox="1"/>
          <p:nvPr/>
        </p:nvSpPr>
        <p:spPr>
          <a:xfrm>
            <a:off x="543464" y="785004"/>
            <a:ext cx="100929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245" y="1488168"/>
            <a:ext cx="8215072" cy="4054191"/>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230" y="1856969"/>
            <a:ext cx="8371539" cy="3144062"/>
          </a:xfrm>
          <a:prstGeom prst="rect">
            <a:avLst/>
          </a:prstGeom>
        </p:spPr>
      </p:pic>
      <p:sp>
        <p:nvSpPr>
          <p:cNvPr id="4" name="TextBox 3"/>
          <p:cNvSpPr txBox="1"/>
          <p:nvPr/>
        </p:nvSpPr>
        <p:spPr>
          <a:xfrm>
            <a:off x="733246" y="672860"/>
            <a:ext cx="1846053"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260" y="1371600"/>
            <a:ext cx="5070826" cy="4548377"/>
          </a:xfrm>
          <a:prstGeom prst="rect">
            <a:avLst/>
          </a:prstGeom>
        </p:spPr>
      </p:pic>
      <p:sp>
        <p:nvSpPr>
          <p:cNvPr id="5" name="TextBox 4"/>
          <p:cNvSpPr txBox="1"/>
          <p:nvPr/>
        </p:nvSpPr>
        <p:spPr>
          <a:xfrm>
            <a:off x="532681" y="568691"/>
            <a:ext cx="3418217"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Different Views of Segmentation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34073" y="1763486"/>
            <a:ext cx="8294915" cy="4915794"/>
          </a:xfrm>
          <a:prstGeom prst="rect">
            <a:avLst/>
          </a:prstGeom>
        </p:spPr>
      </p:pic>
      <p:sp>
        <p:nvSpPr>
          <p:cNvPr id="5" name="TextBox 4"/>
          <p:cNvSpPr txBox="1"/>
          <p:nvPr/>
        </p:nvSpPr>
        <p:spPr>
          <a:xfrm>
            <a:off x="578498" y="363895"/>
            <a:ext cx="3392852" cy="707886"/>
          </a:xfrm>
          <a:prstGeom prst="rect">
            <a:avLst/>
          </a:prstGeom>
          <a:noFill/>
        </p:spPr>
        <p:txBody>
          <a:bodyPr wrap="none" rtlCol="0">
            <a:spAutoFit/>
          </a:bodyPr>
          <a:lstStyle/>
          <a:p>
            <a:r>
              <a:rPr lang="en-US" sz="4000" dirty="0">
                <a:latin typeface="Times New Roman" panose="02020603050405020304" pitchFamily="18" charset="0"/>
                <a:cs typeface="Times New Roman" panose="02020603050405020304" pitchFamily="18" charset="0"/>
              </a:rPr>
              <a:t>Result Analysis</a:t>
            </a:r>
            <a:endParaRPr lang="en-IN" sz="4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30245" y="891702"/>
            <a:ext cx="5731510" cy="2163445"/>
          </a:xfrm>
          <a:prstGeom prst="rect">
            <a:avLst/>
          </a:prstGeom>
        </p:spPr>
      </p:pic>
      <p:pic>
        <p:nvPicPr>
          <p:cNvPr id="3" name="Picture 2"/>
          <p:cNvPicPr>
            <a:picLocks noChangeAspect="1"/>
          </p:cNvPicPr>
          <p:nvPr/>
        </p:nvPicPr>
        <p:blipFill>
          <a:blip r:embed="rId3"/>
          <a:stretch>
            <a:fillRect/>
          </a:stretch>
        </p:blipFill>
        <p:spPr>
          <a:xfrm>
            <a:off x="3230245" y="3895531"/>
            <a:ext cx="5731510" cy="2226310"/>
          </a:xfrm>
          <a:prstGeom prst="rect">
            <a:avLst/>
          </a:prstGeom>
        </p:spPr>
      </p:pic>
      <p:sp>
        <p:nvSpPr>
          <p:cNvPr id="4" name="TextBox 3"/>
          <p:cNvSpPr txBox="1"/>
          <p:nvPr/>
        </p:nvSpPr>
        <p:spPr>
          <a:xfrm>
            <a:off x="867747" y="475861"/>
            <a:ext cx="1362269"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Output</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481" y="503853"/>
            <a:ext cx="2388637"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TEST CASE</a:t>
            </a:r>
            <a:endParaRPr lang="en-IN" sz="28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082212" y="2388637"/>
            <a:ext cx="5731510" cy="3756025"/>
          </a:xfrm>
          <a:prstGeom prst="rect">
            <a:avLst/>
          </a:prstGeom>
        </p:spPr>
      </p:pic>
      <p:sp>
        <p:nvSpPr>
          <p:cNvPr id="4" name="TextBox 3"/>
          <p:cNvSpPr txBox="1"/>
          <p:nvPr/>
        </p:nvSpPr>
        <p:spPr>
          <a:xfrm>
            <a:off x="634481" y="1632857"/>
            <a:ext cx="1698172"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FALSE CASE</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30245" y="2340610"/>
            <a:ext cx="5731510" cy="217678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30245" y="1638617"/>
            <a:ext cx="5731510" cy="3580765"/>
          </a:xfrm>
          <a:prstGeom prst="rect">
            <a:avLst/>
          </a:prstGeom>
        </p:spPr>
      </p:pic>
      <p:sp>
        <p:nvSpPr>
          <p:cNvPr id="4" name="TextBox 3"/>
          <p:cNvSpPr txBox="1"/>
          <p:nvPr/>
        </p:nvSpPr>
        <p:spPr>
          <a:xfrm>
            <a:off x="669472" y="873979"/>
            <a:ext cx="6097554" cy="463397"/>
          </a:xfrm>
          <a:prstGeom prst="rect">
            <a:avLst/>
          </a:prstGeom>
          <a:noFill/>
        </p:spPr>
        <p:txBody>
          <a:bodyPr wrap="square">
            <a:spAutoFit/>
          </a:bodyPr>
          <a:lstStyle/>
          <a:p>
            <a:pPr algn="just">
              <a:lnSpc>
                <a:spcPct val="150000"/>
              </a:lnSpc>
              <a:spcAft>
                <a:spcPts val="800"/>
              </a:spcAft>
            </a:pPr>
            <a:r>
              <a:rPr lang="en-IN" sz="1800" b="1" kern="100" dirty="0">
                <a:effectLst/>
                <a:latin typeface="Times New Roman" panose="02020603050405020304" pitchFamily="18" charset="0"/>
                <a:ea typeface="Calibri" panose="020F0502020204030204" charset="0"/>
                <a:cs typeface="Latha" panose="020B0604020202020204" pitchFamily="34" charset="0"/>
              </a:rPr>
              <a:t>TRUE CASE</a:t>
            </a:r>
            <a:endParaRPr lang="en-IN" sz="1400" kern="100" dirty="0">
              <a:effectLst/>
              <a:latin typeface="Calibri" panose="020F0502020204030204" charset="0"/>
              <a:ea typeface="Calibri" panose="020F0502020204030204" charset="0"/>
              <a:cs typeface="Latha"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2475" y="517585"/>
            <a:ext cx="3571336"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Proposed System </a:t>
            </a:r>
          </a:p>
        </p:txBody>
      </p:sp>
      <p:sp>
        <p:nvSpPr>
          <p:cNvPr id="4" name="Rectangle 1"/>
          <p:cNvSpPr>
            <a:spLocks noChangeArrowheads="1"/>
          </p:cNvSpPr>
          <p:nvPr/>
        </p:nvSpPr>
        <p:spPr bwMode="auto">
          <a:xfrm>
            <a:off x="1009291" y="1774999"/>
            <a:ext cx="10774392" cy="4197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indent="-285750">
              <a:lnSpc>
                <a:spcPct val="150000"/>
              </a:lnSpc>
              <a:buFont typeface="Arial" panose="020B0604020202020204" pitchFamily="34" charset="0"/>
              <a:buChar char="•"/>
            </a:pPr>
            <a:r>
              <a:rPr lang="en-IN" b="1" dirty="0">
                <a:solidFill>
                  <a:srgbClr val="FF0000"/>
                </a:solidFill>
                <a:latin typeface="Times New Roman" panose="02020603050405020304" pitchFamily="18" charset="0"/>
                <a:cs typeface="Times New Roman" panose="02020603050405020304" pitchFamily="18" charset="0"/>
              </a:rPr>
              <a:t>Multi-Modal Feature Fusion:</a:t>
            </a:r>
            <a:r>
              <a:rPr lang="en-IN" dirty="0">
                <a:solidFill>
                  <a:srgbClr val="FF000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Utilizes multiple MRI modalities (T1, T1c, T2, FLAIR) to improve </a:t>
            </a:r>
            <a:r>
              <a:rPr lang="en-IN" dirty="0" err="1">
                <a:latin typeface="Times New Roman" panose="02020603050405020304" pitchFamily="18" charset="0"/>
                <a:cs typeface="Times New Roman" panose="02020603050405020304" pitchFamily="18" charset="0"/>
              </a:rPr>
              <a:t>tumor</a:t>
            </a:r>
            <a:r>
              <a:rPr lang="en-IN" dirty="0">
                <a:latin typeface="Times New Roman" panose="02020603050405020304" pitchFamily="18" charset="0"/>
                <a:cs typeface="Times New Roman" panose="02020603050405020304" pitchFamily="18" charset="0"/>
              </a:rPr>
              <a:t> segmentation by integrating complementary information.</a:t>
            </a:r>
          </a:p>
          <a:p>
            <a:pPr marL="285750" indent="-285750">
              <a:lnSpc>
                <a:spcPct val="150000"/>
              </a:lnSpc>
              <a:buFont typeface="Arial" panose="020B0604020202020204" pitchFamily="34" charset="0"/>
              <a:buChar char="•"/>
            </a:pPr>
            <a:r>
              <a:rPr lang="en-IN" b="1" dirty="0">
                <a:solidFill>
                  <a:srgbClr val="FF0000"/>
                </a:solidFill>
                <a:latin typeface="Times New Roman" panose="02020603050405020304" pitchFamily="18" charset="0"/>
                <a:cs typeface="Times New Roman" panose="02020603050405020304" pitchFamily="18" charset="0"/>
              </a:rPr>
              <a:t>Graph Convolutional Networks (GCNs):</a:t>
            </a:r>
            <a:r>
              <a:rPr lang="en-IN" dirty="0">
                <a:solidFill>
                  <a:srgbClr val="FF000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Employs </a:t>
            </a:r>
            <a:r>
              <a:rPr lang="en-IN" b="1" dirty="0">
                <a:solidFill>
                  <a:srgbClr val="FF0000"/>
                </a:solidFill>
                <a:latin typeface="Times New Roman" panose="02020603050405020304" pitchFamily="18" charset="0"/>
                <a:cs typeface="Times New Roman" panose="02020603050405020304" pitchFamily="18" charset="0"/>
              </a:rPr>
              <a:t>Spatial Graph Convolution Module (SGCM)</a:t>
            </a:r>
            <a:r>
              <a:rPr lang="en-IN" dirty="0">
                <a:latin typeface="Times New Roman" panose="02020603050405020304" pitchFamily="18" charset="0"/>
                <a:cs typeface="Times New Roman" panose="02020603050405020304" pitchFamily="18" charset="0"/>
              </a:rPr>
              <a:t> and </a:t>
            </a:r>
            <a:r>
              <a:rPr lang="en-IN" b="1" dirty="0">
                <a:solidFill>
                  <a:srgbClr val="FF0000"/>
                </a:solidFill>
                <a:latin typeface="Times New Roman" panose="02020603050405020304" pitchFamily="18" charset="0"/>
                <a:cs typeface="Times New Roman" panose="02020603050405020304" pitchFamily="18" charset="0"/>
              </a:rPr>
              <a:t>Channel Graph Convolution Module (CGCM)</a:t>
            </a:r>
            <a:r>
              <a:rPr lang="en-IN" dirty="0">
                <a:solidFill>
                  <a:srgbClr val="FF000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to capture spatial and inter-modal relationships.</a:t>
            </a:r>
          </a:p>
          <a:p>
            <a:pPr marL="285750" indent="-285750">
              <a:lnSpc>
                <a:spcPct val="150000"/>
              </a:lnSpc>
              <a:buFont typeface="Arial" panose="020B0604020202020204" pitchFamily="34" charset="0"/>
              <a:buChar char="•"/>
            </a:pPr>
            <a:r>
              <a:rPr lang="en-IN" b="1" dirty="0">
                <a:solidFill>
                  <a:srgbClr val="FF0000"/>
                </a:solidFill>
                <a:latin typeface="Times New Roman" panose="02020603050405020304" pitchFamily="18" charset="0"/>
                <a:cs typeface="Times New Roman" panose="02020603050405020304" pitchFamily="18" charset="0"/>
              </a:rPr>
              <a:t>Multi-Scale Feature Extraction:</a:t>
            </a:r>
            <a:r>
              <a:rPr lang="en-IN" dirty="0">
                <a:solidFill>
                  <a:srgbClr val="FF000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Uses dilated convolutions (rates 2, 4) to extract local and global contextual features, enhancing </a:t>
            </a:r>
            <a:r>
              <a:rPr lang="en-IN" dirty="0" err="1">
                <a:latin typeface="Times New Roman" panose="02020603050405020304" pitchFamily="18" charset="0"/>
                <a:cs typeface="Times New Roman" panose="02020603050405020304" pitchFamily="18" charset="0"/>
              </a:rPr>
              <a:t>tumor</a:t>
            </a:r>
            <a:r>
              <a:rPr lang="en-IN" dirty="0">
                <a:latin typeface="Times New Roman" panose="02020603050405020304" pitchFamily="18" charset="0"/>
                <a:cs typeface="Times New Roman" panose="02020603050405020304" pitchFamily="18" charset="0"/>
              </a:rPr>
              <a:t> boundary detection.</a:t>
            </a:r>
          </a:p>
          <a:p>
            <a:pPr marL="285750" indent="-285750">
              <a:lnSpc>
                <a:spcPct val="150000"/>
              </a:lnSpc>
              <a:buFont typeface="Arial" panose="020B0604020202020204" pitchFamily="34" charset="0"/>
              <a:buChar char="•"/>
            </a:pPr>
            <a:r>
              <a:rPr lang="en-IN" b="1" dirty="0">
                <a:solidFill>
                  <a:srgbClr val="FF0000"/>
                </a:solidFill>
                <a:latin typeface="Times New Roman" panose="02020603050405020304" pitchFamily="18" charset="0"/>
                <a:cs typeface="Times New Roman" panose="02020603050405020304" pitchFamily="18" charset="0"/>
              </a:rPr>
              <a:t>Efficient Decoder with Skip Connections:</a:t>
            </a:r>
            <a:r>
              <a:rPr lang="en-IN" dirty="0">
                <a:solidFill>
                  <a:srgbClr val="FF000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Combines CNN-based </a:t>
            </a:r>
            <a:r>
              <a:rPr lang="en-IN" dirty="0" err="1">
                <a:latin typeface="Times New Roman" panose="02020603050405020304" pitchFamily="18" charset="0"/>
                <a:cs typeface="Times New Roman" panose="02020603050405020304" pitchFamily="18" charset="0"/>
              </a:rPr>
              <a:t>upsampling</a:t>
            </a:r>
            <a:r>
              <a:rPr lang="en-IN" dirty="0">
                <a:latin typeface="Times New Roman" panose="02020603050405020304" pitchFamily="18" charset="0"/>
                <a:cs typeface="Times New Roman" panose="02020603050405020304" pitchFamily="18" charset="0"/>
              </a:rPr>
              <a:t> and graph-based refinement for improved spatial consistency and segmentation accuracy.</a:t>
            </a:r>
          </a:p>
          <a:p>
            <a:pPr marL="285750" indent="-285750">
              <a:lnSpc>
                <a:spcPct val="150000"/>
              </a:lnSpc>
              <a:buFont typeface="Arial" panose="020B0604020202020204" pitchFamily="34" charset="0"/>
              <a:buChar char="•"/>
            </a:pPr>
            <a:r>
              <a:rPr lang="en-IN" b="1" dirty="0">
                <a:solidFill>
                  <a:srgbClr val="FF0000"/>
                </a:solidFill>
                <a:latin typeface="Times New Roman" panose="02020603050405020304" pitchFamily="18" charset="0"/>
                <a:cs typeface="Times New Roman" panose="02020603050405020304" pitchFamily="18" charset="0"/>
              </a:rPr>
              <a:t>Robust and Accurate Segmentation:</a:t>
            </a:r>
            <a:r>
              <a:rPr lang="en-IN" dirty="0">
                <a:solidFill>
                  <a:srgbClr val="FF000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The M2-GCN model enhances feature learning, improving </a:t>
            </a:r>
            <a:r>
              <a:rPr lang="en-IN" dirty="0" err="1">
                <a:latin typeface="Times New Roman" panose="02020603050405020304" pitchFamily="18" charset="0"/>
                <a:cs typeface="Times New Roman" panose="02020603050405020304" pitchFamily="18" charset="0"/>
              </a:rPr>
              <a:t>tumor</a:t>
            </a:r>
            <a:r>
              <a:rPr lang="en-IN" dirty="0">
                <a:latin typeface="Times New Roman" panose="02020603050405020304" pitchFamily="18" charset="0"/>
                <a:cs typeface="Times New Roman" panose="02020603050405020304" pitchFamily="18" charset="0"/>
              </a:rPr>
              <a:t> segmentation performance while maintaining computational efficiency.</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30245" y="1706005"/>
            <a:ext cx="5731510" cy="215836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2" name="TextBox 1"/>
          <p:cNvSpPr txBox="1"/>
          <p:nvPr/>
        </p:nvSpPr>
        <p:spPr>
          <a:xfrm>
            <a:off x="948905" y="320999"/>
            <a:ext cx="4494362" cy="584775"/>
          </a:xfrm>
          <a:prstGeom prst="rect">
            <a:avLst/>
          </a:prstGeom>
          <a:noFill/>
        </p:spPr>
        <p:txBody>
          <a:bodyPr wrap="square" rtlCol="0">
            <a:spAutoFit/>
          </a:bodyPr>
          <a:lstStyle/>
          <a:p>
            <a:r>
              <a:rPr lang="en-US" sz="3200" b="1" dirty="0">
                <a:latin typeface="Times New Roman" panose="02020603050405020304" pitchFamily="18" charset="0"/>
                <a:ea typeface="Tahoma" panose="020B0604030504040204" pitchFamily="34" charset="0"/>
                <a:cs typeface="Times New Roman" panose="02020603050405020304" pitchFamily="18" charset="0"/>
              </a:rPr>
              <a:t>Performance Measures</a:t>
            </a:r>
            <a:endParaRPr lang="en-IN" sz="32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p:cNvSpPr txBox="1"/>
          <p:nvPr/>
        </p:nvSpPr>
        <p:spPr>
          <a:xfrm>
            <a:off x="1085131" y="1399256"/>
            <a:ext cx="10021737" cy="3782061"/>
          </a:xfrm>
          <a:prstGeom prst="rect">
            <a:avLst/>
          </a:prstGeom>
          <a:noFill/>
        </p:spPr>
        <p:txBody>
          <a:bodyPr wrap="square">
            <a:spAutoFit/>
          </a:bodyPr>
          <a:lstStyle/>
          <a:p>
            <a:pPr algn="just">
              <a:lnSpc>
                <a:spcPct val="150000"/>
              </a:lnSpc>
            </a:pPr>
            <a:r>
              <a:rPr lang="en-IN" b="1" dirty="0">
                <a:latin typeface="Times New Roman" panose="02020603050405020304" pitchFamily="18" charset="0"/>
                <a:cs typeface="Times New Roman" panose="02020603050405020304" pitchFamily="18" charset="0"/>
              </a:rPr>
              <a:t>1.Dice Similarity Coefficient (DSC)</a:t>
            </a:r>
          </a:p>
          <a:p>
            <a:pPr marL="742950" lvl="1"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Measures the overlap between the predicted segmentation and the ground truth.</a:t>
            </a:r>
          </a:p>
          <a:p>
            <a:pPr marL="742950" lvl="1"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Formula: </a:t>
            </a:r>
          </a:p>
          <a:p>
            <a:pPr lvl="1" algn="just">
              <a:lnSpc>
                <a:spcPct val="150000"/>
              </a:lnSpc>
            </a:pPr>
            <a:endParaRPr lang="en-IN" dirty="0">
              <a:latin typeface="Times New Roman" panose="02020603050405020304" pitchFamily="18" charset="0"/>
              <a:cs typeface="Times New Roman" panose="02020603050405020304" pitchFamily="18" charset="0"/>
            </a:endParaRPr>
          </a:p>
          <a:p>
            <a:pPr lvl="1" algn="just">
              <a:lnSpc>
                <a:spcPct val="150000"/>
              </a:lnSpc>
            </a:pPr>
            <a:endParaRPr lang="en-IN" dirty="0">
              <a:latin typeface="Times New Roman" panose="02020603050405020304" pitchFamily="18" charset="0"/>
              <a:cs typeface="Times New Roman" panose="02020603050405020304" pitchFamily="18" charset="0"/>
            </a:endParaRPr>
          </a:p>
          <a:p>
            <a:pPr lvl="1" algn="just">
              <a:lnSpc>
                <a:spcPct val="150000"/>
              </a:lnSpc>
            </a:pPr>
            <a:endParaRPr lang="en-IN" dirty="0">
              <a:latin typeface="Times New Roman" panose="02020603050405020304" pitchFamily="18" charset="0"/>
              <a:cs typeface="Times New Roman" panose="02020603050405020304" pitchFamily="18" charset="0"/>
            </a:endParaRPr>
          </a:p>
          <a:p>
            <a:pPr lvl="1" algn="just">
              <a:lnSpc>
                <a:spcPct val="150000"/>
              </a:lnSpc>
            </a:pPr>
            <a:endParaRPr lang="en-IN" dirty="0">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Range: 0 (no overlap) to 1 (perfect overlap).</a:t>
            </a:r>
          </a:p>
          <a:p>
            <a:pPr marL="742950" lvl="1"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Key metric for segmentation accuracy.</a:t>
            </a:r>
          </a:p>
        </p:txBody>
      </p:sp>
      <p:pic>
        <p:nvPicPr>
          <p:cNvPr id="7" name="Picture 6"/>
          <p:cNvPicPr>
            <a:picLocks noChangeAspect="1"/>
          </p:cNvPicPr>
          <p:nvPr/>
        </p:nvPicPr>
        <p:blipFill>
          <a:blip r:embed="rId2"/>
          <a:stretch>
            <a:fillRect/>
          </a:stretch>
        </p:blipFill>
        <p:spPr>
          <a:xfrm>
            <a:off x="4558874" y="2780438"/>
            <a:ext cx="2629267" cy="85737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9472" y="584731"/>
            <a:ext cx="6097554" cy="752065"/>
          </a:xfrm>
          <a:prstGeom prst="rect">
            <a:avLst/>
          </a:prstGeom>
          <a:noFill/>
        </p:spPr>
        <p:txBody>
          <a:bodyPr wrap="square">
            <a:spAutoFit/>
          </a:bodyPr>
          <a:lstStyle/>
          <a:p>
            <a:pPr algn="just">
              <a:lnSpc>
                <a:spcPct val="150000"/>
              </a:lnSpc>
              <a:spcAft>
                <a:spcPts val="800"/>
              </a:spcAft>
            </a:pPr>
            <a:r>
              <a:rPr lang="en-IN" sz="3200" b="1" kern="100" dirty="0">
                <a:effectLst/>
                <a:latin typeface="Times New Roman" panose="02020603050405020304" pitchFamily="18" charset="0"/>
                <a:ea typeface="Calibri" panose="020F0502020204030204" charset="0"/>
                <a:cs typeface="Latha" panose="020B0604020202020204" pitchFamily="34" charset="0"/>
              </a:rPr>
              <a:t>Accuracy</a:t>
            </a:r>
            <a:endParaRPr lang="en-IN" sz="3200" kern="100" dirty="0">
              <a:effectLst/>
              <a:latin typeface="Calibri" panose="020F0502020204030204" charset="0"/>
              <a:ea typeface="Calibri" panose="020F0502020204030204" charset="0"/>
              <a:cs typeface="Latha" panose="020B0604020202020204" pitchFamily="34" charset="0"/>
            </a:endParaRPr>
          </a:p>
        </p:txBody>
      </p:sp>
      <p:sp>
        <p:nvSpPr>
          <p:cNvPr id="5" name="Rectangle 1"/>
          <p:cNvSpPr>
            <a:spLocks noChangeArrowheads="1"/>
          </p:cNvSpPr>
          <p:nvPr/>
        </p:nvSpPr>
        <p:spPr bwMode="auto">
          <a:xfrm>
            <a:off x="1104176" y="1693781"/>
            <a:ext cx="8307299" cy="347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Deep Learning (DL),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accuracy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a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performance metric</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used to measure how well a model is making correct predictions.</a:t>
            </a:r>
            <a:endParaRPr lang="en-US" altLang="en-US"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Formula :</a:t>
            </a:r>
          </a:p>
          <a:p>
            <a:pPr lvl="1" eaLnBrk="0" fontAlgn="base" hangingPunct="0">
              <a:lnSpc>
                <a:spcPct val="200000"/>
              </a:lnSpc>
              <a:spcBef>
                <a:spcPct val="0"/>
              </a:spcBef>
              <a:spcAft>
                <a:spcPct val="0"/>
              </a:spcAf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Accuracy = (Number of Correct Predictions) / (Total Number of Predictions)</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tells you the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percentage of times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model got the answer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right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accuracy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means your model is doing well</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0EF71E-78F4-ECD2-5354-F41081166A8A}"/>
              </a:ext>
            </a:extLst>
          </p:cNvPr>
          <p:cNvSpPr txBox="1"/>
          <p:nvPr/>
        </p:nvSpPr>
        <p:spPr>
          <a:xfrm>
            <a:off x="541175" y="363893"/>
            <a:ext cx="1796261" cy="584775"/>
          </a:xfrm>
          <a:prstGeom prst="rect">
            <a:avLst/>
          </a:prstGeom>
          <a:noFill/>
        </p:spPr>
        <p:txBody>
          <a:bodyPr wrap="none" rtlCol="0">
            <a:spAutoFit/>
          </a:bodyPr>
          <a:lstStyle/>
          <a:p>
            <a:r>
              <a:rPr lang="en-IN" sz="3200" b="1" dirty="0">
                <a:latin typeface="Times New Roman" panose="02020603050405020304" pitchFamily="18" charset="0"/>
                <a:cs typeface="Times New Roman" panose="02020603050405020304" pitchFamily="18" charset="0"/>
              </a:rPr>
              <a:t>Precision</a:t>
            </a:r>
          </a:p>
        </p:txBody>
      </p:sp>
      <p:sp>
        <p:nvSpPr>
          <p:cNvPr id="7" name="TextBox 6">
            <a:extLst>
              <a:ext uri="{FF2B5EF4-FFF2-40B4-BE49-F238E27FC236}">
                <a16:creationId xmlns:a16="http://schemas.microsoft.com/office/drawing/2014/main" id="{A8117154-37D8-E49F-C05A-BDE46666EC2F}"/>
              </a:ext>
            </a:extLst>
          </p:cNvPr>
          <p:cNvSpPr txBox="1"/>
          <p:nvPr/>
        </p:nvSpPr>
        <p:spPr>
          <a:xfrm>
            <a:off x="961053" y="1101012"/>
            <a:ext cx="10618237" cy="369332"/>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134A251-1582-823F-66C7-61D365A69FB2}"/>
              </a:ext>
            </a:extLst>
          </p:cNvPr>
          <p:cNvSpPr txBox="1"/>
          <p:nvPr/>
        </p:nvSpPr>
        <p:spPr>
          <a:xfrm>
            <a:off x="1088571" y="948668"/>
            <a:ext cx="10142376" cy="1477328"/>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Precision is a performance metric that measures the proportion of positive  predictions that are actually correct.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is especially useful when the cost of false positives is high.</a:t>
            </a:r>
          </a:p>
        </p:txBody>
      </p:sp>
      <p:pic>
        <p:nvPicPr>
          <p:cNvPr id="11" name="Picture 10">
            <a:extLst>
              <a:ext uri="{FF2B5EF4-FFF2-40B4-BE49-F238E27FC236}">
                <a16:creationId xmlns:a16="http://schemas.microsoft.com/office/drawing/2014/main" id="{456E1DF1-AD61-7246-BEDC-346860DE32B3}"/>
              </a:ext>
            </a:extLst>
          </p:cNvPr>
          <p:cNvPicPr>
            <a:picLocks noChangeAspect="1"/>
          </p:cNvPicPr>
          <p:nvPr/>
        </p:nvPicPr>
        <p:blipFill>
          <a:blip r:embed="rId2"/>
          <a:stretch>
            <a:fillRect/>
          </a:stretch>
        </p:blipFill>
        <p:spPr>
          <a:xfrm>
            <a:off x="2190528" y="2811159"/>
            <a:ext cx="5963482" cy="110505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16DA20-2571-837A-19DD-D672DA25ECD2}"/>
              </a:ext>
            </a:extLst>
          </p:cNvPr>
          <p:cNvSpPr txBox="1"/>
          <p:nvPr/>
        </p:nvSpPr>
        <p:spPr>
          <a:xfrm>
            <a:off x="531846" y="214605"/>
            <a:ext cx="4330604"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Specificity</a:t>
            </a:r>
          </a:p>
        </p:txBody>
      </p:sp>
      <p:sp>
        <p:nvSpPr>
          <p:cNvPr id="7" name="Rectangle 4">
            <a:extLst>
              <a:ext uri="{FF2B5EF4-FFF2-40B4-BE49-F238E27FC236}">
                <a16:creationId xmlns:a16="http://schemas.microsoft.com/office/drawing/2014/main" id="{EF4729C6-F92D-6A92-0B04-1FC6AB2C9E26}"/>
              </a:ext>
            </a:extLst>
          </p:cNvPr>
          <p:cNvSpPr>
            <a:spLocks noChangeArrowheads="1"/>
          </p:cNvSpPr>
          <p:nvPr/>
        </p:nvSpPr>
        <p:spPr bwMode="auto">
          <a:xfrm>
            <a:off x="908958" y="1191025"/>
            <a:ext cx="906546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Specificity is a performance metric that measures the proportion of actual negative cases that are correctly identified as negative by the model.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is crucial when the cost of false positives is high, as it ensures the model does not incorrectly classify non-tumor areas as tumor.</a:t>
            </a:r>
          </a:p>
        </p:txBody>
      </p:sp>
      <p:pic>
        <p:nvPicPr>
          <p:cNvPr id="9" name="Picture 8">
            <a:extLst>
              <a:ext uri="{FF2B5EF4-FFF2-40B4-BE49-F238E27FC236}">
                <a16:creationId xmlns:a16="http://schemas.microsoft.com/office/drawing/2014/main" id="{E40350EE-DF08-72B5-9426-650B89075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148" y="3230840"/>
            <a:ext cx="6296904" cy="1124107"/>
          </a:xfrm>
          <a:prstGeom prst="rect">
            <a:avLst/>
          </a:prstGeom>
        </p:spPr>
      </p:pic>
    </p:spTree>
    <p:extLst>
      <p:ext uri="{BB962C8B-B14F-4D97-AF65-F5344CB8AC3E}">
        <p14:creationId xmlns:p14="http://schemas.microsoft.com/office/powerpoint/2010/main" val="882552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B65D07-A7B7-6E3D-2F0F-86DFB02BCACA}"/>
              </a:ext>
            </a:extLst>
          </p:cNvPr>
          <p:cNvPicPr>
            <a:picLocks noChangeAspect="1"/>
          </p:cNvPicPr>
          <p:nvPr/>
        </p:nvPicPr>
        <p:blipFill>
          <a:blip r:embed="rId2"/>
          <a:stretch>
            <a:fillRect/>
          </a:stretch>
        </p:blipFill>
        <p:spPr>
          <a:xfrm>
            <a:off x="2199531" y="3885022"/>
            <a:ext cx="5087060" cy="1898386"/>
          </a:xfrm>
          <a:prstGeom prst="rect">
            <a:avLst/>
          </a:prstGeom>
        </p:spPr>
      </p:pic>
      <p:sp>
        <p:nvSpPr>
          <p:cNvPr id="5" name="TextBox 4">
            <a:extLst>
              <a:ext uri="{FF2B5EF4-FFF2-40B4-BE49-F238E27FC236}">
                <a16:creationId xmlns:a16="http://schemas.microsoft.com/office/drawing/2014/main" id="{9B35E82B-1CA8-88EC-7E7C-594C496E5B25}"/>
              </a:ext>
            </a:extLst>
          </p:cNvPr>
          <p:cNvSpPr txBox="1"/>
          <p:nvPr/>
        </p:nvSpPr>
        <p:spPr>
          <a:xfrm>
            <a:off x="531844" y="382555"/>
            <a:ext cx="3330307"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F1 Score</a:t>
            </a:r>
          </a:p>
        </p:txBody>
      </p:sp>
      <p:sp>
        <p:nvSpPr>
          <p:cNvPr id="7" name="Rectangle 1">
            <a:extLst>
              <a:ext uri="{FF2B5EF4-FFF2-40B4-BE49-F238E27FC236}">
                <a16:creationId xmlns:a16="http://schemas.microsoft.com/office/drawing/2014/main" id="{765120C1-3C94-B5DE-2E10-FAF9AC7CB54A}"/>
              </a:ext>
            </a:extLst>
          </p:cNvPr>
          <p:cNvSpPr>
            <a:spLocks noChangeArrowheads="1"/>
          </p:cNvSpPr>
          <p:nvPr/>
        </p:nvSpPr>
        <p:spPr bwMode="auto">
          <a:xfrm rot="10800000" flipV="1">
            <a:off x="819150" y="1394936"/>
            <a:ext cx="1022032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F1 score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the harmonic mean of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precision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recall</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It provides a single metric that balances both the concerns of precision and recall in situations where there is an uneven class distribution.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is especially useful when there is a need to balance the performance between the two metrics (precision and recall), especially in cases with imbalanced data.</a:t>
            </a:r>
          </a:p>
        </p:txBody>
      </p:sp>
    </p:spTree>
    <p:extLst>
      <p:ext uri="{BB962C8B-B14F-4D97-AF65-F5344CB8AC3E}">
        <p14:creationId xmlns:p14="http://schemas.microsoft.com/office/powerpoint/2010/main" val="31025460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69737A-C249-6A82-5F2F-E48762B0DDE8}"/>
              </a:ext>
            </a:extLst>
          </p:cNvPr>
          <p:cNvPicPr>
            <a:picLocks noChangeAspect="1"/>
          </p:cNvPicPr>
          <p:nvPr/>
        </p:nvPicPr>
        <p:blipFill>
          <a:blip r:embed="rId2"/>
          <a:stretch>
            <a:fillRect/>
          </a:stretch>
        </p:blipFill>
        <p:spPr>
          <a:xfrm>
            <a:off x="643812" y="869984"/>
            <a:ext cx="11019453" cy="5118032"/>
          </a:xfrm>
          <a:prstGeom prst="rect">
            <a:avLst/>
          </a:prstGeom>
        </p:spPr>
      </p:pic>
      <p:sp>
        <p:nvSpPr>
          <p:cNvPr id="5" name="TextBox 4">
            <a:extLst>
              <a:ext uri="{FF2B5EF4-FFF2-40B4-BE49-F238E27FC236}">
                <a16:creationId xmlns:a16="http://schemas.microsoft.com/office/drawing/2014/main" id="{1866C35E-10D0-6599-765C-6E7798A21F2B}"/>
              </a:ext>
            </a:extLst>
          </p:cNvPr>
          <p:cNvSpPr txBox="1"/>
          <p:nvPr/>
        </p:nvSpPr>
        <p:spPr>
          <a:xfrm>
            <a:off x="4917232" y="6186196"/>
            <a:ext cx="2472612"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Performance Metrics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2642" y="759125"/>
            <a:ext cx="207896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Dataset</a:t>
            </a:r>
            <a:endParaRPr lang="en-IN" sz="32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492369" y="2061712"/>
            <a:ext cx="8945593" cy="253556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Dataset Name: </a:t>
            </a:r>
            <a:r>
              <a:rPr lang="en-IN" dirty="0" err="1">
                <a:latin typeface="Times New Roman" panose="02020603050405020304" pitchFamily="18" charset="0"/>
                <a:cs typeface="Times New Roman" panose="02020603050405020304" pitchFamily="18" charset="0"/>
              </a:rPr>
              <a:t>BraTS</a:t>
            </a:r>
            <a:r>
              <a:rPr lang="en-IN" dirty="0">
                <a:latin typeface="Times New Roman" panose="02020603050405020304" pitchFamily="18" charset="0"/>
                <a:cs typeface="Times New Roman" panose="02020603050405020304" pitchFamily="18" charset="0"/>
              </a:rPr>
              <a:t> 2018 and </a:t>
            </a:r>
            <a:r>
              <a:rPr lang="en-IN" dirty="0" err="1">
                <a:latin typeface="Times New Roman" panose="02020603050405020304" pitchFamily="18" charset="0"/>
                <a:cs typeface="Times New Roman" panose="02020603050405020304" pitchFamily="18" charset="0"/>
              </a:rPr>
              <a:t>BraTS</a:t>
            </a:r>
            <a:r>
              <a:rPr lang="en-IN" dirty="0">
                <a:latin typeface="Times New Roman" panose="02020603050405020304" pitchFamily="18" charset="0"/>
                <a:cs typeface="Times New Roman" panose="02020603050405020304" pitchFamily="18" charset="0"/>
              </a:rPr>
              <a:t> 2019.</a:t>
            </a:r>
          </a:p>
          <a:p>
            <a:pPr marL="285750" indent="-285750" algn="just">
              <a:lnSpc>
                <a:spcPct val="150000"/>
              </a:lnSpc>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Description: </a:t>
            </a:r>
            <a:r>
              <a:rPr lang="en-IN" dirty="0">
                <a:latin typeface="Times New Roman" panose="02020603050405020304" pitchFamily="18" charset="0"/>
                <a:cs typeface="Times New Roman" panose="02020603050405020304" pitchFamily="18" charset="0"/>
              </a:rPr>
              <a:t>These datasets contain multi-modal brain MRI scans of glioma patients, with </a:t>
            </a:r>
            <a:r>
              <a:rPr lang="en-IN" dirty="0" err="1">
                <a:latin typeface="Times New Roman" panose="02020603050405020304" pitchFamily="18" charset="0"/>
                <a:cs typeface="Times New Roman" panose="02020603050405020304" pitchFamily="18" charset="0"/>
              </a:rPr>
              <a:t>labeled</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tumor</a:t>
            </a:r>
            <a:r>
              <a:rPr lang="en-IN" dirty="0">
                <a:latin typeface="Times New Roman" panose="02020603050405020304" pitchFamily="18" charset="0"/>
                <a:cs typeface="Times New Roman" panose="02020603050405020304" pitchFamily="18" charset="0"/>
              </a:rPr>
              <a:t> regions for segmentation tasks. They include FLAIR, T1, T1c, and T2 sequences.</a:t>
            </a:r>
          </a:p>
          <a:p>
            <a:pPr marL="285750" indent="-285750" algn="just">
              <a:lnSpc>
                <a:spcPct val="150000"/>
              </a:lnSpc>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Content: </a:t>
            </a:r>
            <a:r>
              <a:rPr lang="en-IN" dirty="0">
                <a:latin typeface="Times New Roman" panose="02020603050405020304" pitchFamily="18" charset="0"/>
                <a:cs typeface="Times New Roman" panose="02020603050405020304" pitchFamily="18" charset="0"/>
              </a:rPr>
              <a:t>The datasets include over 200 MRI scans with annotations for whole </a:t>
            </a:r>
            <a:r>
              <a:rPr lang="en-IN" dirty="0" err="1">
                <a:latin typeface="Times New Roman" panose="02020603050405020304" pitchFamily="18" charset="0"/>
                <a:cs typeface="Times New Roman" panose="02020603050405020304" pitchFamily="18" charset="0"/>
              </a:rPr>
              <a:t>tumor</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tumor</a:t>
            </a:r>
            <a:r>
              <a:rPr lang="en-IN" dirty="0">
                <a:latin typeface="Times New Roman" panose="02020603050405020304" pitchFamily="18" charset="0"/>
                <a:cs typeface="Times New Roman" panose="02020603050405020304" pitchFamily="18" charset="0"/>
              </a:rPr>
              <a:t> core, and enhancing </a:t>
            </a:r>
            <a:r>
              <a:rPr lang="en-IN" dirty="0" err="1">
                <a:latin typeface="Times New Roman" panose="02020603050405020304" pitchFamily="18" charset="0"/>
                <a:cs typeface="Times New Roman" panose="02020603050405020304" pitchFamily="18" charset="0"/>
              </a:rPr>
              <a:t>tumor</a:t>
            </a:r>
            <a:r>
              <a:rPr lang="en-IN" dirty="0">
                <a:latin typeface="Times New Roman" panose="02020603050405020304" pitchFamily="18" charset="0"/>
                <a:cs typeface="Times New Roman" panose="02020603050405020304" pitchFamily="18" charset="0"/>
              </a:rPr>
              <a:t> regions.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93103" y="1544226"/>
            <a:ext cx="10608906" cy="3782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Future improvements include integrating clinical metadata (age, tumor grade, genetic markers) for personalized predictions.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 model generalization by evaluating on more datasets (e.g.,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BraTS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2020, 2021) for broader applicability across scanners and institutions.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Expand from 2D to 3D data for richer spatial context and better handling of complex tumor structures.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Explore semi-supervised and weakly-supervised learning to reduce reliance on labeled data.</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Optimize the model for real-time clinical use with lightweight architectures and hardware accelerations.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 post-processing methods such as CRFs or region-growing techniques to refine results and reduce false positives.</a:t>
            </a:r>
          </a:p>
        </p:txBody>
      </p:sp>
      <p:sp>
        <p:nvSpPr>
          <p:cNvPr id="3" name="TextBox 2"/>
          <p:cNvSpPr txBox="1"/>
          <p:nvPr/>
        </p:nvSpPr>
        <p:spPr>
          <a:xfrm>
            <a:off x="793102" y="541176"/>
            <a:ext cx="7763069"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CONCLUSION AND FUTURE WORK</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31845" y="317240"/>
            <a:ext cx="3967099"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References:</a:t>
            </a:r>
            <a:endParaRPr lang="en-IN" sz="2800"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877077" y="1051715"/>
            <a:ext cx="11116803" cy="5218736"/>
          </a:xfrm>
          <a:prstGeom prst="rect">
            <a:avLst/>
          </a:prstGeom>
          <a:noFill/>
        </p:spPr>
        <p:txBody>
          <a:bodyPr wrap="square" rtlCol="0">
            <a:spAutoFit/>
          </a:bodyPr>
          <a:lstStyle/>
          <a:p>
            <a:pPr marL="400050" indent="-400050" algn="just">
              <a:lnSpc>
                <a:spcPct val="150000"/>
              </a:lnSpc>
              <a:buFont typeface="+mj-lt"/>
              <a:buAutoNum type="arabicPeriod"/>
            </a:pPr>
            <a:r>
              <a:rPr lang="en-IN" sz="1600" b="0" i="0" dirty="0">
                <a:solidFill>
                  <a:srgbClr val="222222"/>
                </a:solidFill>
                <a:effectLst/>
                <a:latin typeface="Times New Roman" panose="02020603050405020304" pitchFamily="18" charset="0"/>
                <a:cs typeface="Times New Roman" panose="02020603050405020304" pitchFamily="18" charset="0"/>
              </a:rPr>
              <a:t>Abidin, Z.U., Naqvi, R.A., Haider, A., Kim, H.S., Jeong, D. and Lee, S.W., 2024. Recent deep learning-based brain </a:t>
            </a:r>
            <a:r>
              <a:rPr lang="en-IN" sz="1600" b="0" i="0" dirty="0" err="1">
                <a:solidFill>
                  <a:srgbClr val="222222"/>
                </a:solidFill>
                <a:effectLst/>
                <a:latin typeface="Times New Roman" panose="02020603050405020304" pitchFamily="18" charset="0"/>
                <a:cs typeface="Times New Roman" panose="02020603050405020304" pitchFamily="18" charset="0"/>
              </a:rPr>
              <a:t>tumor</a:t>
            </a:r>
            <a:r>
              <a:rPr lang="en-IN" sz="1600" b="0" i="0" dirty="0">
                <a:solidFill>
                  <a:srgbClr val="222222"/>
                </a:solidFill>
                <a:effectLst/>
                <a:latin typeface="Times New Roman" panose="02020603050405020304" pitchFamily="18" charset="0"/>
                <a:cs typeface="Times New Roman" panose="02020603050405020304" pitchFamily="18" charset="0"/>
              </a:rPr>
              <a:t> segmentation models using multi-modality magnetic resonance imaging: A prospective survey. </a:t>
            </a:r>
            <a:r>
              <a:rPr lang="en-IN" sz="1600" b="0" i="1" dirty="0">
                <a:solidFill>
                  <a:srgbClr val="222222"/>
                </a:solidFill>
                <a:effectLst/>
                <a:latin typeface="Times New Roman" panose="02020603050405020304" pitchFamily="18" charset="0"/>
                <a:cs typeface="Times New Roman" panose="02020603050405020304" pitchFamily="18" charset="0"/>
              </a:rPr>
              <a:t>Frontiers in Bioengineering and Biotechnology</a:t>
            </a:r>
            <a:r>
              <a:rPr lang="en-IN" sz="1600" b="0" i="0" dirty="0">
                <a:solidFill>
                  <a:srgbClr val="222222"/>
                </a:solidFill>
                <a:effectLst/>
                <a:latin typeface="Times New Roman" panose="02020603050405020304" pitchFamily="18" charset="0"/>
                <a:cs typeface="Times New Roman" panose="02020603050405020304" pitchFamily="18" charset="0"/>
              </a:rPr>
              <a:t>, </a:t>
            </a:r>
            <a:r>
              <a:rPr lang="en-IN" sz="1600" b="0" i="1" dirty="0">
                <a:solidFill>
                  <a:srgbClr val="222222"/>
                </a:solidFill>
                <a:effectLst/>
                <a:latin typeface="Times New Roman" panose="02020603050405020304" pitchFamily="18" charset="0"/>
                <a:cs typeface="Times New Roman" panose="02020603050405020304" pitchFamily="18" charset="0"/>
              </a:rPr>
              <a:t>12</a:t>
            </a:r>
            <a:r>
              <a:rPr lang="en-IN" sz="1600" b="0" i="0" dirty="0">
                <a:solidFill>
                  <a:srgbClr val="222222"/>
                </a:solidFill>
                <a:effectLst/>
                <a:latin typeface="Times New Roman" panose="02020603050405020304" pitchFamily="18" charset="0"/>
                <a:cs typeface="Times New Roman" panose="02020603050405020304" pitchFamily="18" charset="0"/>
              </a:rPr>
              <a:t>, p.1392807.</a:t>
            </a:r>
          </a:p>
          <a:p>
            <a:pPr marL="400050" indent="-400050" algn="just">
              <a:lnSpc>
                <a:spcPct val="150000"/>
              </a:lnSpc>
              <a:buFont typeface="+mj-lt"/>
              <a:buAutoNum type="arabicPeriod"/>
            </a:pPr>
            <a:r>
              <a:rPr lang="en-IN" sz="1600" b="0" i="0" dirty="0">
                <a:solidFill>
                  <a:srgbClr val="222222"/>
                </a:solidFill>
                <a:effectLst/>
                <a:latin typeface="Times New Roman" panose="02020603050405020304" pitchFamily="18" charset="0"/>
                <a:cs typeface="Times New Roman" panose="02020603050405020304" pitchFamily="18" charset="0"/>
              </a:rPr>
              <a:t>Feng, Y., Cao, Y., An, D., Liu, P., Liao, X. and Yu, B., 2024. </a:t>
            </a:r>
            <a:r>
              <a:rPr lang="en-IN" sz="1600" b="0" i="0" dirty="0" err="1">
                <a:solidFill>
                  <a:srgbClr val="222222"/>
                </a:solidFill>
                <a:effectLst/>
                <a:latin typeface="Times New Roman" panose="02020603050405020304" pitchFamily="18" charset="0"/>
                <a:cs typeface="Times New Roman" panose="02020603050405020304" pitchFamily="18" charset="0"/>
              </a:rPr>
              <a:t>DAUnet</a:t>
            </a:r>
            <a:r>
              <a:rPr lang="en-IN" sz="1600" b="0" i="0" dirty="0">
                <a:solidFill>
                  <a:srgbClr val="222222"/>
                </a:solidFill>
                <a:effectLst/>
                <a:latin typeface="Times New Roman" panose="02020603050405020304" pitchFamily="18" charset="0"/>
                <a:cs typeface="Times New Roman" panose="02020603050405020304" pitchFamily="18" charset="0"/>
              </a:rPr>
              <a:t>: A U-shaped network combining deep supervision and attention for brain </a:t>
            </a:r>
            <a:r>
              <a:rPr lang="en-IN" sz="1600" b="0" i="0" dirty="0" err="1">
                <a:solidFill>
                  <a:srgbClr val="222222"/>
                </a:solidFill>
                <a:effectLst/>
                <a:latin typeface="Times New Roman" panose="02020603050405020304" pitchFamily="18" charset="0"/>
                <a:cs typeface="Times New Roman" panose="02020603050405020304" pitchFamily="18" charset="0"/>
              </a:rPr>
              <a:t>tumor</a:t>
            </a:r>
            <a:r>
              <a:rPr lang="en-IN" sz="1600" b="0" i="0" dirty="0">
                <a:solidFill>
                  <a:srgbClr val="222222"/>
                </a:solidFill>
                <a:effectLst/>
                <a:latin typeface="Times New Roman" panose="02020603050405020304" pitchFamily="18" charset="0"/>
                <a:cs typeface="Times New Roman" panose="02020603050405020304" pitchFamily="18" charset="0"/>
              </a:rPr>
              <a:t> segmentation. Knowledge-Based Systems, 285, p.111348.</a:t>
            </a:r>
            <a:endParaRPr lang="en-IN" sz="1600" dirty="0">
              <a:solidFill>
                <a:srgbClr val="222222"/>
              </a:solidFill>
              <a:latin typeface="Times New Roman" panose="02020603050405020304" pitchFamily="18" charset="0"/>
              <a:cs typeface="Times New Roman" panose="02020603050405020304" pitchFamily="18" charset="0"/>
            </a:endParaRPr>
          </a:p>
          <a:p>
            <a:pPr marL="400050" indent="-400050" algn="just">
              <a:lnSpc>
                <a:spcPct val="150000"/>
              </a:lnSpc>
              <a:buFont typeface="+mj-lt"/>
              <a:buAutoNum type="arabicPeriod"/>
            </a:pPr>
            <a:r>
              <a:rPr lang="en-IN" sz="1600" b="0" i="0" dirty="0" err="1">
                <a:solidFill>
                  <a:srgbClr val="222222"/>
                </a:solidFill>
                <a:effectLst/>
                <a:latin typeface="Times New Roman" panose="02020603050405020304" pitchFamily="18" charset="0"/>
                <a:cs typeface="Times New Roman" panose="02020603050405020304" pitchFamily="18" charset="0"/>
              </a:rPr>
              <a:t>Aboussaleh</a:t>
            </a:r>
            <a:r>
              <a:rPr lang="en-IN" sz="1600" b="0" i="0" dirty="0">
                <a:solidFill>
                  <a:srgbClr val="222222"/>
                </a:solidFill>
                <a:effectLst/>
                <a:latin typeface="Times New Roman" panose="02020603050405020304" pitchFamily="18" charset="0"/>
                <a:cs typeface="Times New Roman" panose="02020603050405020304" pitchFamily="18" charset="0"/>
              </a:rPr>
              <a:t>, I., Riffi, J., </a:t>
            </a:r>
            <a:r>
              <a:rPr lang="en-IN" sz="1600" b="0" i="0" dirty="0" err="1">
                <a:solidFill>
                  <a:srgbClr val="222222"/>
                </a:solidFill>
                <a:effectLst/>
                <a:latin typeface="Times New Roman" panose="02020603050405020304" pitchFamily="18" charset="0"/>
                <a:cs typeface="Times New Roman" panose="02020603050405020304" pitchFamily="18" charset="0"/>
              </a:rPr>
              <a:t>Mahraz</a:t>
            </a:r>
            <a:r>
              <a:rPr lang="en-IN" sz="1600" b="0" i="0" dirty="0">
                <a:solidFill>
                  <a:srgbClr val="222222"/>
                </a:solidFill>
                <a:effectLst/>
                <a:latin typeface="Times New Roman" panose="02020603050405020304" pitchFamily="18" charset="0"/>
                <a:cs typeface="Times New Roman" panose="02020603050405020304" pitchFamily="18" charset="0"/>
              </a:rPr>
              <a:t>, A.M. and </a:t>
            </a:r>
            <a:r>
              <a:rPr lang="en-IN" sz="1600" b="0" i="0" dirty="0" err="1">
                <a:solidFill>
                  <a:srgbClr val="222222"/>
                </a:solidFill>
                <a:effectLst/>
                <a:latin typeface="Times New Roman" panose="02020603050405020304" pitchFamily="18" charset="0"/>
                <a:cs typeface="Times New Roman" panose="02020603050405020304" pitchFamily="18" charset="0"/>
              </a:rPr>
              <a:t>Tairi</a:t>
            </a:r>
            <a:r>
              <a:rPr lang="en-IN" sz="1600" b="0" i="0" dirty="0">
                <a:solidFill>
                  <a:srgbClr val="222222"/>
                </a:solidFill>
                <a:effectLst/>
                <a:latin typeface="Times New Roman" panose="02020603050405020304" pitchFamily="18" charset="0"/>
                <a:cs typeface="Times New Roman" panose="02020603050405020304" pitchFamily="18" charset="0"/>
              </a:rPr>
              <a:t>, H., 2024. Inception-</a:t>
            </a:r>
            <a:r>
              <a:rPr lang="en-IN" sz="1600" b="0" i="0" dirty="0" err="1">
                <a:solidFill>
                  <a:srgbClr val="222222"/>
                </a:solidFill>
                <a:effectLst/>
                <a:latin typeface="Times New Roman" panose="02020603050405020304" pitchFamily="18" charset="0"/>
                <a:cs typeface="Times New Roman" panose="02020603050405020304" pitchFamily="18" charset="0"/>
              </a:rPr>
              <a:t>UDet</a:t>
            </a:r>
            <a:r>
              <a:rPr lang="en-IN" sz="1600" b="0" i="0" dirty="0">
                <a:solidFill>
                  <a:srgbClr val="222222"/>
                </a:solidFill>
                <a:effectLst/>
                <a:latin typeface="Times New Roman" panose="02020603050405020304" pitchFamily="18" charset="0"/>
                <a:cs typeface="Times New Roman" panose="02020603050405020304" pitchFamily="18" charset="0"/>
              </a:rPr>
              <a:t>: an improved U-Net architecture for brain </a:t>
            </a:r>
            <a:r>
              <a:rPr lang="en-IN" sz="1600" b="0" i="0" dirty="0" err="1">
                <a:solidFill>
                  <a:srgbClr val="222222"/>
                </a:solidFill>
                <a:effectLst/>
                <a:latin typeface="Times New Roman" panose="02020603050405020304" pitchFamily="18" charset="0"/>
                <a:cs typeface="Times New Roman" panose="02020603050405020304" pitchFamily="18" charset="0"/>
              </a:rPr>
              <a:t>tumor</a:t>
            </a:r>
            <a:r>
              <a:rPr lang="en-IN" sz="1600" b="0" i="0" dirty="0">
                <a:solidFill>
                  <a:srgbClr val="222222"/>
                </a:solidFill>
                <a:effectLst/>
                <a:latin typeface="Times New Roman" panose="02020603050405020304" pitchFamily="18" charset="0"/>
                <a:cs typeface="Times New Roman" panose="02020603050405020304" pitchFamily="18" charset="0"/>
              </a:rPr>
              <a:t> segmentation. Annals of Data Science, 11(3), pp.831-853.</a:t>
            </a:r>
          </a:p>
          <a:p>
            <a:pPr marL="400050" indent="-400050" algn="just">
              <a:lnSpc>
                <a:spcPct val="150000"/>
              </a:lnSpc>
              <a:buFont typeface="+mj-lt"/>
              <a:buAutoNum type="arabicPeriod"/>
            </a:pPr>
            <a:r>
              <a:rPr lang="en-IN" sz="1600" b="0" i="0" dirty="0">
                <a:solidFill>
                  <a:srgbClr val="222222"/>
                </a:solidFill>
                <a:effectLst/>
                <a:latin typeface="Times New Roman" panose="02020603050405020304" pitchFamily="18" charset="0"/>
                <a:cs typeface="Times New Roman" panose="02020603050405020304" pitchFamily="18" charset="0"/>
              </a:rPr>
              <a:t>Li, H.B., Conte, G.M., Hu, Q., Anwar, S.M., Kofler, F., </a:t>
            </a:r>
            <a:r>
              <a:rPr lang="en-IN" sz="1600" b="0" i="0" dirty="0" err="1">
                <a:solidFill>
                  <a:srgbClr val="222222"/>
                </a:solidFill>
                <a:effectLst/>
                <a:latin typeface="Times New Roman" panose="02020603050405020304" pitchFamily="18" charset="0"/>
                <a:cs typeface="Times New Roman" panose="02020603050405020304" pitchFamily="18" charset="0"/>
              </a:rPr>
              <a:t>Ezhov</a:t>
            </a:r>
            <a:r>
              <a:rPr lang="en-IN" sz="1600" b="0" i="0" dirty="0">
                <a:solidFill>
                  <a:srgbClr val="222222"/>
                </a:solidFill>
                <a:effectLst/>
                <a:latin typeface="Times New Roman" panose="02020603050405020304" pitchFamily="18" charset="0"/>
                <a:cs typeface="Times New Roman" panose="02020603050405020304" pitchFamily="18" charset="0"/>
              </a:rPr>
              <a:t>, I., van </a:t>
            </a:r>
            <a:r>
              <a:rPr lang="en-IN" sz="1600" b="0" i="0" dirty="0" err="1">
                <a:solidFill>
                  <a:srgbClr val="222222"/>
                </a:solidFill>
                <a:effectLst/>
                <a:latin typeface="Times New Roman" panose="02020603050405020304" pitchFamily="18" charset="0"/>
                <a:cs typeface="Times New Roman" panose="02020603050405020304" pitchFamily="18" charset="0"/>
              </a:rPr>
              <a:t>Leemput</a:t>
            </a:r>
            <a:r>
              <a:rPr lang="en-IN" sz="1600" b="0" i="0" dirty="0">
                <a:solidFill>
                  <a:srgbClr val="222222"/>
                </a:solidFill>
                <a:effectLst/>
                <a:latin typeface="Times New Roman" panose="02020603050405020304" pitchFamily="18" charset="0"/>
                <a:cs typeface="Times New Roman" panose="02020603050405020304" pitchFamily="18" charset="0"/>
              </a:rPr>
              <a:t>, K., </a:t>
            </a:r>
            <a:r>
              <a:rPr lang="en-IN" sz="1600" b="0" i="0" dirty="0" err="1">
                <a:solidFill>
                  <a:srgbClr val="222222"/>
                </a:solidFill>
                <a:effectLst/>
                <a:latin typeface="Times New Roman" panose="02020603050405020304" pitchFamily="18" charset="0"/>
                <a:cs typeface="Times New Roman" panose="02020603050405020304" pitchFamily="18" charset="0"/>
              </a:rPr>
              <a:t>Piraud</a:t>
            </a:r>
            <a:r>
              <a:rPr lang="en-IN" sz="1600" b="0" i="0" dirty="0">
                <a:solidFill>
                  <a:srgbClr val="222222"/>
                </a:solidFill>
                <a:effectLst/>
                <a:latin typeface="Times New Roman" panose="02020603050405020304" pitchFamily="18" charset="0"/>
                <a:cs typeface="Times New Roman" panose="02020603050405020304" pitchFamily="18" charset="0"/>
              </a:rPr>
              <a:t>, M., Diaz, M., Cole, B. and Calabrese, E., 2024. The brain </a:t>
            </a:r>
            <a:r>
              <a:rPr lang="en-IN" sz="1600" b="0" i="0" dirty="0" err="1">
                <a:solidFill>
                  <a:srgbClr val="222222"/>
                </a:solidFill>
                <a:effectLst/>
                <a:latin typeface="Times New Roman" panose="02020603050405020304" pitchFamily="18" charset="0"/>
                <a:cs typeface="Times New Roman" panose="02020603050405020304" pitchFamily="18" charset="0"/>
              </a:rPr>
              <a:t>tumor</a:t>
            </a:r>
            <a:r>
              <a:rPr lang="en-IN" sz="1600" b="0" i="0" dirty="0">
                <a:solidFill>
                  <a:srgbClr val="222222"/>
                </a:solidFill>
                <a:effectLst/>
                <a:latin typeface="Times New Roman" panose="02020603050405020304" pitchFamily="18" charset="0"/>
                <a:cs typeface="Times New Roman" panose="02020603050405020304" pitchFamily="18" charset="0"/>
              </a:rPr>
              <a:t> segmentation (</a:t>
            </a:r>
            <a:r>
              <a:rPr lang="en-IN" sz="1600" b="0" i="0" dirty="0" err="1">
                <a:solidFill>
                  <a:srgbClr val="222222"/>
                </a:solidFill>
                <a:effectLst/>
                <a:latin typeface="Times New Roman" panose="02020603050405020304" pitchFamily="18" charset="0"/>
                <a:cs typeface="Times New Roman" panose="02020603050405020304" pitchFamily="18" charset="0"/>
              </a:rPr>
              <a:t>BraTS</a:t>
            </a:r>
            <a:r>
              <a:rPr lang="en-IN" sz="1600" b="0" i="0" dirty="0">
                <a:solidFill>
                  <a:srgbClr val="222222"/>
                </a:solidFill>
                <a:effectLst/>
                <a:latin typeface="Times New Roman" panose="02020603050405020304" pitchFamily="18" charset="0"/>
                <a:cs typeface="Times New Roman" panose="02020603050405020304" pitchFamily="18" charset="0"/>
              </a:rPr>
              <a:t>) challenge 2023: Brain MR image synthesis for </a:t>
            </a:r>
            <a:r>
              <a:rPr lang="en-IN" sz="1600" b="0" i="0" dirty="0" err="1">
                <a:solidFill>
                  <a:srgbClr val="222222"/>
                </a:solidFill>
                <a:effectLst/>
                <a:latin typeface="Times New Roman" panose="02020603050405020304" pitchFamily="18" charset="0"/>
                <a:cs typeface="Times New Roman" panose="02020603050405020304" pitchFamily="18" charset="0"/>
              </a:rPr>
              <a:t>tumor</a:t>
            </a:r>
            <a:r>
              <a:rPr lang="en-IN" sz="1600" b="0" i="0" dirty="0">
                <a:solidFill>
                  <a:srgbClr val="222222"/>
                </a:solidFill>
                <a:effectLst/>
                <a:latin typeface="Times New Roman" panose="02020603050405020304" pitchFamily="18" charset="0"/>
                <a:cs typeface="Times New Roman" panose="02020603050405020304" pitchFamily="18" charset="0"/>
              </a:rPr>
              <a:t> segmentation (</a:t>
            </a:r>
            <a:r>
              <a:rPr lang="en-IN" sz="1600" b="0" i="0" dirty="0" err="1">
                <a:solidFill>
                  <a:srgbClr val="222222"/>
                </a:solidFill>
                <a:effectLst/>
                <a:latin typeface="Times New Roman" panose="02020603050405020304" pitchFamily="18" charset="0"/>
                <a:cs typeface="Times New Roman" panose="02020603050405020304" pitchFamily="18" charset="0"/>
              </a:rPr>
              <a:t>BraSyn</a:t>
            </a:r>
            <a:r>
              <a:rPr lang="en-IN" sz="1600" b="0" i="0" dirty="0">
                <a:solidFill>
                  <a:srgbClr val="222222"/>
                </a:solidFill>
                <a:effectLst/>
                <a:latin typeface="Times New Roman" panose="02020603050405020304" pitchFamily="18" charset="0"/>
                <a:cs typeface="Times New Roman" panose="02020603050405020304" pitchFamily="18" charset="0"/>
              </a:rPr>
              <a:t>). </a:t>
            </a:r>
            <a:r>
              <a:rPr lang="en-IN" sz="1600" b="0" i="0" dirty="0" err="1">
                <a:solidFill>
                  <a:srgbClr val="222222"/>
                </a:solidFill>
                <a:effectLst/>
                <a:latin typeface="Times New Roman" panose="02020603050405020304" pitchFamily="18" charset="0"/>
                <a:cs typeface="Times New Roman" panose="02020603050405020304" pitchFamily="18" charset="0"/>
              </a:rPr>
              <a:t>ArXiv</a:t>
            </a:r>
            <a:r>
              <a:rPr lang="en-IN" sz="1600" b="0" i="0" dirty="0">
                <a:solidFill>
                  <a:srgbClr val="222222"/>
                </a:solidFill>
                <a:effectLst/>
                <a:latin typeface="Times New Roman" panose="02020603050405020304" pitchFamily="18" charset="0"/>
                <a:cs typeface="Times New Roman" panose="02020603050405020304" pitchFamily="18" charset="0"/>
              </a:rPr>
              <a:t>, pp.arXiv-2305.</a:t>
            </a:r>
            <a:endParaRPr lang="en-IN" sz="1600" dirty="0">
              <a:solidFill>
                <a:srgbClr val="222222"/>
              </a:solidFill>
              <a:latin typeface="Times New Roman" panose="02020603050405020304" pitchFamily="18" charset="0"/>
              <a:cs typeface="Times New Roman" panose="02020603050405020304" pitchFamily="18" charset="0"/>
            </a:endParaRPr>
          </a:p>
          <a:p>
            <a:pPr marL="400050" indent="-400050" algn="just">
              <a:lnSpc>
                <a:spcPct val="150000"/>
              </a:lnSpc>
              <a:buFont typeface="+mj-lt"/>
              <a:buAutoNum type="arabicPeriod"/>
            </a:pPr>
            <a:r>
              <a:rPr lang="en-IN" sz="1600" b="0" i="0" dirty="0" err="1">
                <a:solidFill>
                  <a:srgbClr val="222222"/>
                </a:solidFill>
                <a:effectLst/>
                <a:latin typeface="Times New Roman" panose="02020603050405020304" pitchFamily="18" charset="0"/>
                <a:cs typeface="Times New Roman" panose="02020603050405020304" pitchFamily="18" charset="0"/>
              </a:rPr>
              <a:t>Karimijafarbigloo</a:t>
            </a:r>
            <a:r>
              <a:rPr lang="en-IN" sz="1600" b="0" i="0" dirty="0">
                <a:solidFill>
                  <a:srgbClr val="222222"/>
                </a:solidFill>
                <a:effectLst/>
                <a:latin typeface="Times New Roman" panose="02020603050405020304" pitchFamily="18" charset="0"/>
                <a:cs typeface="Times New Roman" panose="02020603050405020304" pitchFamily="18" charset="0"/>
              </a:rPr>
              <a:t>, S., Azad, R., </a:t>
            </a:r>
            <a:r>
              <a:rPr lang="en-IN" sz="1600" b="0" i="0" dirty="0" err="1">
                <a:solidFill>
                  <a:srgbClr val="222222"/>
                </a:solidFill>
                <a:effectLst/>
                <a:latin typeface="Times New Roman" panose="02020603050405020304" pitchFamily="18" charset="0"/>
                <a:cs typeface="Times New Roman" panose="02020603050405020304" pitchFamily="18" charset="0"/>
              </a:rPr>
              <a:t>Kazerouni</a:t>
            </a:r>
            <a:r>
              <a:rPr lang="en-IN" sz="1600" b="0" i="0" dirty="0">
                <a:solidFill>
                  <a:srgbClr val="222222"/>
                </a:solidFill>
                <a:effectLst/>
                <a:latin typeface="Times New Roman" panose="02020603050405020304" pitchFamily="18" charset="0"/>
                <a:cs typeface="Times New Roman" panose="02020603050405020304" pitchFamily="18" charset="0"/>
              </a:rPr>
              <a:t>, A., </a:t>
            </a:r>
            <a:r>
              <a:rPr lang="en-IN" sz="1600" b="0" i="0" dirty="0" err="1">
                <a:solidFill>
                  <a:srgbClr val="222222"/>
                </a:solidFill>
                <a:effectLst/>
                <a:latin typeface="Times New Roman" panose="02020603050405020304" pitchFamily="18" charset="0"/>
                <a:cs typeface="Times New Roman" panose="02020603050405020304" pitchFamily="18" charset="0"/>
              </a:rPr>
              <a:t>Ebadollahi</a:t>
            </a:r>
            <a:r>
              <a:rPr lang="en-IN" sz="1600" b="0" i="0" dirty="0">
                <a:solidFill>
                  <a:srgbClr val="222222"/>
                </a:solidFill>
                <a:effectLst/>
                <a:latin typeface="Times New Roman" panose="02020603050405020304" pitchFamily="18" charset="0"/>
                <a:cs typeface="Times New Roman" panose="02020603050405020304" pitchFamily="18" charset="0"/>
              </a:rPr>
              <a:t>, S. and </a:t>
            </a:r>
            <a:r>
              <a:rPr lang="en-IN" sz="1600" b="0" i="0" dirty="0" err="1">
                <a:solidFill>
                  <a:srgbClr val="222222"/>
                </a:solidFill>
                <a:effectLst/>
                <a:latin typeface="Times New Roman" panose="02020603050405020304" pitchFamily="18" charset="0"/>
                <a:cs typeface="Times New Roman" panose="02020603050405020304" pitchFamily="18" charset="0"/>
              </a:rPr>
              <a:t>Merhof</a:t>
            </a:r>
            <a:r>
              <a:rPr lang="en-IN" sz="1600" b="0" i="0" dirty="0">
                <a:solidFill>
                  <a:srgbClr val="222222"/>
                </a:solidFill>
                <a:effectLst/>
                <a:latin typeface="Times New Roman" panose="02020603050405020304" pitchFamily="18" charset="0"/>
                <a:cs typeface="Times New Roman" panose="02020603050405020304" pitchFamily="18" charset="0"/>
              </a:rPr>
              <a:t>, D., 2024, January. </a:t>
            </a:r>
            <a:r>
              <a:rPr lang="en-IN" sz="1600" b="0" i="0" dirty="0" err="1">
                <a:solidFill>
                  <a:srgbClr val="222222"/>
                </a:solidFill>
                <a:effectLst/>
                <a:latin typeface="Times New Roman" panose="02020603050405020304" pitchFamily="18" charset="0"/>
                <a:cs typeface="Times New Roman" panose="02020603050405020304" pitchFamily="18" charset="0"/>
              </a:rPr>
              <a:t>Mmcformer</a:t>
            </a:r>
            <a:r>
              <a:rPr lang="en-IN" sz="1600" b="0" i="0" dirty="0">
                <a:solidFill>
                  <a:srgbClr val="222222"/>
                </a:solidFill>
                <a:effectLst/>
                <a:latin typeface="Times New Roman" panose="02020603050405020304" pitchFamily="18" charset="0"/>
                <a:cs typeface="Times New Roman" panose="02020603050405020304" pitchFamily="18" charset="0"/>
              </a:rPr>
              <a:t>: Missing modality compensation transformer for brain </a:t>
            </a:r>
            <a:r>
              <a:rPr lang="en-IN" sz="1600" b="0" i="0" dirty="0" err="1">
                <a:solidFill>
                  <a:srgbClr val="222222"/>
                </a:solidFill>
                <a:effectLst/>
                <a:latin typeface="Times New Roman" panose="02020603050405020304" pitchFamily="18" charset="0"/>
                <a:cs typeface="Times New Roman" panose="02020603050405020304" pitchFamily="18" charset="0"/>
              </a:rPr>
              <a:t>tumor</a:t>
            </a:r>
            <a:r>
              <a:rPr lang="en-IN" sz="1600" b="0" i="0" dirty="0">
                <a:solidFill>
                  <a:srgbClr val="222222"/>
                </a:solidFill>
                <a:effectLst/>
                <a:latin typeface="Times New Roman" panose="02020603050405020304" pitchFamily="18" charset="0"/>
                <a:cs typeface="Times New Roman" panose="02020603050405020304" pitchFamily="18" charset="0"/>
              </a:rPr>
              <a:t> segmentation. In Medical Imaging with Deep Learning (pp. 1144-1162). PMLR.</a:t>
            </a:r>
          </a:p>
          <a:p>
            <a:pPr marL="400050" indent="-400050" algn="just">
              <a:lnSpc>
                <a:spcPct val="150000"/>
              </a:lnSpc>
              <a:buFont typeface="+mj-lt"/>
              <a:buAutoNum type="arabicPeriod"/>
            </a:pPr>
            <a:r>
              <a:rPr lang="en-IN" sz="1600" b="0" i="0" dirty="0">
                <a:solidFill>
                  <a:srgbClr val="222222"/>
                </a:solidFill>
                <a:effectLst/>
                <a:latin typeface="Times New Roman" panose="02020603050405020304" pitchFamily="18" charset="0"/>
                <a:cs typeface="Times New Roman" panose="02020603050405020304" pitchFamily="18" charset="0"/>
              </a:rPr>
              <a:t>Zhang, W., Chen, S., Ma, Y., Liu, Y. and Cao, X., 2024. </a:t>
            </a:r>
            <a:r>
              <a:rPr lang="en-IN" sz="1600" b="0" i="0" dirty="0" err="1">
                <a:solidFill>
                  <a:srgbClr val="222222"/>
                </a:solidFill>
                <a:effectLst/>
                <a:latin typeface="Times New Roman" panose="02020603050405020304" pitchFamily="18" charset="0"/>
                <a:cs typeface="Times New Roman" panose="02020603050405020304" pitchFamily="18" charset="0"/>
              </a:rPr>
              <a:t>ETUNet</a:t>
            </a:r>
            <a:r>
              <a:rPr lang="en-IN" sz="1600" b="0" i="0" dirty="0">
                <a:solidFill>
                  <a:srgbClr val="222222"/>
                </a:solidFill>
                <a:effectLst/>
                <a:latin typeface="Times New Roman" panose="02020603050405020304" pitchFamily="18" charset="0"/>
                <a:cs typeface="Times New Roman" panose="02020603050405020304" pitchFamily="18" charset="0"/>
              </a:rPr>
              <a:t>: Exploring efficient transformer enhanced </a:t>
            </a:r>
            <a:r>
              <a:rPr lang="en-IN" sz="1600" b="0" i="0" dirty="0" err="1">
                <a:solidFill>
                  <a:srgbClr val="222222"/>
                </a:solidFill>
                <a:effectLst/>
                <a:latin typeface="Times New Roman" panose="02020603050405020304" pitchFamily="18" charset="0"/>
                <a:cs typeface="Times New Roman" panose="02020603050405020304" pitchFamily="18" charset="0"/>
              </a:rPr>
              <a:t>UNet</a:t>
            </a:r>
            <a:r>
              <a:rPr lang="en-IN" sz="1600" b="0" i="0" dirty="0">
                <a:solidFill>
                  <a:srgbClr val="222222"/>
                </a:solidFill>
                <a:effectLst/>
                <a:latin typeface="Times New Roman" panose="02020603050405020304" pitchFamily="18" charset="0"/>
                <a:cs typeface="Times New Roman" panose="02020603050405020304" pitchFamily="18" charset="0"/>
              </a:rPr>
              <a:t> for 3D brain </a:t>
            </a:r>
            <a:r>
              <a:rPr lang="en-IN" sz="1600" b="0" i="0" dirty="0" err="1">
                <a:solidFill>
                  <a:srgbClr val="222222"/>
                </a:solidFill>
                <a:effectLst/>
                <a:latin typeface="Times New Roman" panose="02020603050405020304" pitchFamily="18" charset="0"/>
                <a:cs typeface="Times New Roman" panose="02020603050405020304" pitchFamily="18" charset="0"/>
              </a:rPr>
              <a:t>tumor</a:t>
            </a:r>
            <a:r>
              <a:rPr lang="en-IN" sz="1600" b="0" i="0" dirty="0">
                <a:solidFill>
                  <a:srgbClr val="222222"/>
                </a:solidFill>
                <a:effectLst/>
                <a:latin typeface="Times New Roman" panose="02020603050405020304" pitchFamily="18" charset="0"/>
                <a:cs typeface="Times New Roman" panose="02020603050405020304" pitchFamily="18" charset="0"/>
              </a:rPr>
              <a:t> segmentation. Computers in Biology and Medicine, 171, p.108005.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6770" y="99394"/>
            <a:ext cx="5477774" cy="553998"/>
          </a:xfrm>
          <a:prstGeom prst="rect">
            <a:avLst/>
          </a:prstGeom>
          <a:noFill/>
        </p:spPr>
        <p:txBody>
          <a:bodyPr wrap="square" rtlCol="0">
            <a:spAutoFit/>
          </a:bodyPr>
          <a:lstStyle/>
          <a:p>
            <a:r>
              <a:rPr lang="en-US" sz="3000" b="1" dirty="0">
                <a:latin typeface="Times New Roman" panose="02020603050405020304" pitchFamily="18" charset="0"/>
                <a:cs typeface="Times New Roman" panose="02020603050405020304" pitchFamily="18" charset="0"/>
              </a:rPr>
              <a:t>Architecture Diagram</a:t>
            </a:r>
            <a:endParaRPr lang="en-IN" sz="3000" b="1" dirty="0">
              <a:latin typeface="Times New Roman" panose="02020603050405020304" pitchFamily="18" charset="0"/>
              <a:cs typeface="Times New Roman" panose="02020603050405020304" pitchFamily="18" charset="0"/>
            </a:endParaRPr>
          </a:p>
        </p:txBody>
      </p:sp>
      <p:sp>
        <p:nvSpPr>
          <p:cNvPr id="4" name="Rectangle 3"/>
          <p:cNvSpPr/>
          <p:nvPr/>
        </p:nvSpPr>
        <p:spPr>
          <a:xfrm>
            <a:off x="1516760" y="718119"/>
            <a:ext cx="1835291" cy="1834555"/>
          </a:xfrm>
          <a:prstGeom prst="rect">
            <a:avLst/>
          </a:prstGeom>
          <a:solidFill>
            <a:srgbClr val="92D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200" dirty="0">
              <a:solidFill>
                <a:schemeClr val="tx1"/>
              </a:solidFill>
              <a:latin typeface="Times New Roman" panose="02020603050405020304" pitchFamily="18" charset="0"/>
              <a:cs typeface="Times New Roman" panose="02020603050405020304" pitchFamily="18" charset="0"/>
            </a:endParaRPr>
          </a:p>
        </p:txBody>
      </p:sp>
      <p:sp>
        <p:nvSpPr>
          <p:cNvPr id="7" name="Rectangle 6"/>
          <p:cNvSpPr/>
          <p:nvPr/>
        </p:nvSpPr>
        <p:spPr>
          <a:xfrm>
            <a:off x="4668066" y="653392"/>
            <a:ext cx="2191110" cy="2118839"/>
          </a:xfrm>
          <a:prstGeom prst="rect">
            <a:avLst/>
          </a:prstGeom>
          <a:solidFill>
            <a:srgbClr val="92D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400" dirty="0">
              <a:solidFill>
                <a:schemeClr val="tx1"/>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1605519" y="850878"/>
            <a:ext cx="1858273" cy="523220"/>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Preprocessing Module</a:t>
            </a:r>
          </a:p>
          <a:p>
            <a:endParaRPr lang="en-IN" sz="1400" dirty="0">
              <a:latin typeface="Times New Roman" panose="02020603050405020304" pitchFamily="18" charset="0"/>
              <a:cs typeface="Times New Roman" panose="02020603050405020304" pitchFamily="18" charset="0"/>
            </a:endParaRPr>
          </a:p>
        </p:txBody>
      </p:sp>
      <p:sp>
        <p:nvSpPr>
          <p:cNvPr id="12" name="Rectangle 11"/>
          <p:cNvSpPr/>
          <p:nvPr/>
        </p:nvSpPr>
        <p:spPr>
          <a:xfrm>
            <a:off x="1721437" y="1295721"/>
            <a:ext cx="1311215" cy="3278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Normalization</a:t>
            </a:r>
          </a:p>
        </p:txBody>
      </p:sp>
      <p:sp>
        <p:nvSpPr>
          <p:cNvPr id="13" name="Rectangle 12"/>
          <p:cNvSpPr/>
          <p:nvPr/>
        </p:nvSpPr>
        <p:spPr>
          <a:xfrm>
            <a:off x="1721436" y="1895540"/>
            <a:ext cx="1311216" cy="2949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Resizing</a:t>
            </a:r>
          </a:p>
        </p:txBody>
      </p:sp>
      <p:sp>
        <p:nvSpPr>
          <p:cNvPr id="15" name="TextBox 14"/>
          <p:cNvSpPr txBox="1"/>
          <p:nvPr/>
        </p:nvSpPr>
        <p:spPr>
          <a:xfrm>
            <a:off x="4741794" y="784875"/>
            <a:ext cx="2191110"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Feature Extraction Module</a:t>
            </a:r>
          </a:p>
        </p:txBody>
      </p:sp>
      <p:sp>
        <p:nvSpPr>
          <p:cNvPr id="16" name="Rectangle 15"/>
          <p:cNvSpPr/>
          <p:nvPr/>
        </p:nvSpPr>
        <p:spPr>
          <a:xfrm>
            <a:off x="5030375" y="1271555"/>
            <a:ext cx="1520899" cy="3398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Convolutional Layers</a:t>
            </a:r>
          </a:p>
        </p:txBody>
      </p:sp>
      <p:sp>
        <p:nvSpPr>
          <p:cNvPr id="17" name="Rectangle 16"/>
          <p:cNvSpPr/>
          <p:nvPr/>
        </p:nvSpPr>
        <p:spPr>
          <a:xfrm>
            <a:off x="5025252" y="1770042"/>
            <a:ext cx="1466490" cy="2883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Pooling Layers</a:t>
            </a:r>
          </a:p>
        </p:txBody>
      </p:sp>
      <p:sp>
        <p:nvSpPr>
          <p:cNvPr id="37" name="Rectangle 36"/>
          <p:cNvSpPr/>
          <p:nvPr/>
        </p:nvSpPr>
        <p:spPr>
          <a:xfrm>
            <a:off x="7844073" y="4144167"/>
            <a:ext cx="2057400" cy="1863212"/>
          </a:xfrm>
          <a:prstGeom prst="rect">
            <a:avLst/>
          </a:prstGeom>
          <a:solidFill>
            <a:srgbClr val="92D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40" name="TextBox 39"/>
          <p:cNvSpPr txBox="1"/>
          <p:nvPr/>
        </p:nvSpPr>
        <p:spPr>
          <a:xfrm>
            <a:off x="8042825" y="4889085"/>
            <a:ext cx="1858648" cy="523220"/>
          </a:xfrm>
          <a:prstGeom prst="rect">
            <a:avLst/>
          </a:prstGeom>
          <a:noFill/>
        </p:spPr>
        <p:txBody>
          <a:bodyPr wrap="square" rtlCol="0">
            <a:spAutoFit/>
          </a:bodyPr>
          <a:lstStyle/>
          <a:p>
            <a:r>
              <a:rPr lang="en-IN" sz="1400" dirty="0" err="1">
                <a:latin typeface="Times New Roman" panose="02020603050405020304" pitchFamily="18" charset="0"/>
                <a:cs typeface="Times New Roman" panose="02020603050405020304" pitchFamily="18" charset="0"/>
              </a:rPr>
              <a:t>Tumor</a:t>
            </a:r>
            <a:r>
              <a:rPr lang="en-IN" sz="1400" dirty="0">
                <a:latin typeface="Times New Roman" panose="02020603050405020304" pitchFamily="18" charset="0"/>
                <a:cs typeface="Times New Roman" panose="02020603050405020304" pitchFamily="18" charset="0"/>
              </a:rPr>
              <a:t> Segmentation Module (Testing)</a:t>
            </a:r>
          </a:p>
        </p:txBody>
      </p:sp>
      <p:cxnSp>
        <p:nvCxnSpPr>
          <p:cNvPr id="61" name="Connector: Elbow 60"/>
          <p:cNvCxnSpPr>
            <a:stCxn id="4" idx="2"/>
            <a:endCxn id="7" idx="1"/>
          </p:cNvCxnSpPr>
          <p:nvPr/>
        </p:nvCxnSpPr>
        <p:spPr>
          <a:xfrm rot="5400000" flipH="1" flipV="1">
            <a:off x="3131305" y="1015913"/>
            <a:ext cx="839862" cy="2233660"/>
          </a:xfrm>
          <a:prstGeom prst="bentConnector4">
            <a:avLst>
              <a:gd name="adj1" fmla="val -27219"/>
              <a:gd name="adj2" fmla="val 705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p:cNvCxnSpPr>
            <a:stCxn id="7" idx="2"/>
          </p:cNvCxnSpPr>
          <p:nvPr/>
        </p:nvCxnSpPr>
        <p:spPr>
          <a:xfrm rot="5400000" flipH="1" flipV="1">
            <a:off x="6220647" y="1154400"/>
            <a:ext cx="1160804" cy="2074857"/>
          </a:xfrm>
          <a:prstGeom prst="bentConnector4">
            <a:avLst>
              <a:gd name="adj1" fmla="val -19693"/>
              <a:gd name="adj2" fmla="val 764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p:cNvCxnSpPr>
            <a:endCxn id="4" idx="1"/>
          </p:cNvCxnSpPr>
          <p:nvPr/>
        </p:nvCxnSpPr>
        <p:spPr>
          <a:xfrm rot="5400000" flipH="1" flipV="1">
            <a:off x="555600" y="2014089"/>
            <a:ext cx="1339852" cy="5824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52697" y="1390925"/>
            <a:ext cx="64720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Input</a:t>
            </a:r>
            <a:endParaRPr lang="en-IN" sz="12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07838" y="2911496"/>
            <a:ext cx="140892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MRI Images</a:t>
            </a:r>
            <a:endParaRPr lang="en-IN"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0537271" y="4450806"/>
            <a:ext cx="1611710" cy="461665"/>
          </a:xfrm>
          <a:prstGeom prst="rect">
            <a:avLst/>
          </a:prstGeom>
          <a:noFill/>
        </p:spPr>
        <p:txBody>
          <a:bodyPr wrap="square" rtlCol="0">
            <a:spAutoFit/>
          </a:bodyPr>
          <a:lstStyle/>
          <a:p>
            <a:pPr algn="ctr"/>
            <a:r>
              <a:rPr lang="en-IN" sz="1200" dirty="0">
                <a:latin typeface="Times New Roman" panose="02020603050405020304" pitchFamily="18" charset="0"/>
                <a:cs typeface="Times New Roman" panose="02020603050405020304" pitchFamily="18" charset="0"/>
              </a:rPr>
              <a:t>Final Segmentation</a:t>
            </a:r>
          </a:p>
          <a:p>
            <a:pPr algn="ctr"/>
            <a:r>
              <a:rPr lang="en-IN" sz="1200" dirty="0">
                <a:latin typeface="Times New Roman" panose="02020603050405020304" pitchFamily="18" charset="0"/>
                <a:cs typeface="Times New Roman" panose="02020603050405020304" pitchFamily="18" charset="0"/>
              </a:rPr>
              <a:t>(Output)</a:t>
            </a:r>
          </a:p>
        </p:txBody>
      </p:sp>
      <p:sp>
        <p:nvSpPr>
          <p:cNvPr id="5" name="TextBox 4"/>
          <p:cNvSpPr txBox="1"/>
          <p:nvPr/>
        </p:nvSpPr>
        <p:spPr>
          <a:xfrm>
            <a:off x="2333261" y="2803127"/>
            <a:ext cx="197193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Preprocessed MRI images</a:t>
            </a:r>
            <a:endParaRPr lang="en-IN" sz="1200" dirty="0">
              <a:latin typeface="Times New Roman" panose="02020603050405020304" pitchFamily="18" charset="0"/>
              <a:cs typeface="Times New Roman" panose="02020603050405020304" pitchFamily="18" charset="0"/>
            </a:endParaRPr>
          </a:p>
        </p:txBody>
      </p:sp>
      <p:sp>
        <p:nvSpPr>
          <p:cNvPr id="32" name="TextBox 31"/>
          <p:cNvSpPr txBox="1"/>
          <p:nvPr/>
        </p:nvSpPr>
        <p:spPr>
          <a:xfrm>
            <a:off x="5964552" y="2998661"/>
            <a:ext cx="1054379"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Feature maps</a:t>
            </a:r>
          </a:p>
        </p:txBody>
      </p:sp>
      <p:cxnSp>
        <p:nvCxnSpPr>
          <p:cNvPr id="85" name="Elbow Connector 84"/>
          <p:cNvCxnSpPr>
            <a:stCxn id="37" idx="2"/>
            <a:endCxn id="6" idx="1"/>
          </p:cNvCxnSpPr>
          <p:nvPr/>
        </p:nvCxnSpPr>
        <p:spPr>
          <a:xfrm rot="5400000" flipH="1" flipV="1">
            <a:off x="9042152" y="4512260"/>
            <a:ext cx="1325740" cy="1664498"/>
          </a:xfrm>
          <a:prstGeom prst="bentConnector4">
            <a:avLst>
              <a:gd name="adj1" fmla="val -17243"/>
              <a:gd name="adj2" fmla="val 8090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835343" y="624118"/>
            <a:ext cx="2074858" cy="2146473"/>
          </a:xfrm>
          <a:prstGeom prst="rect">
            <a:avLst/>
          </a:prstGeom>
          <a:solidFill>
            <a:srgbClr val="92D050"/>
          </a:solidFill>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8120760" y="690874"/>
            <a:ext cx="1597791" cy="523220"/>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Encoder</a:t>
            </a:r>
          </a:p>
          <a:p>
            <a:pPr algn="ctr"/>
            <a:r>
              <a:rPr lang="en-IN" sz="1400" dirty="0">
                <a:latin typeface="Times New Roman" panose="02020603050405020304" pitchFamily="18" charset="0"/>
                <a:cs typeface="Times New Roman" panose="02020603050405020304" pitchFamily="18" charset="0"/>
              </a:rPr>
              <a:t>(Down sampling)</a:t>
            </a:r>
          </a:p>
        </p:txBody>
      </p:sp>
      <p:sp>
        <p:nvSpPr>
          <p:cNvPr id="30" name="Rectangle 29"/>
          <p:cNvSpPr/>
          <p:nvPr/>
        </p:nvSpPr>
        <p:spPr>
          <a:xfrm>
            <a:off x="1244371" y="4089801"/>
            <a:ext cx="2074858" cy="2146473"/>
          </a:xfrm>
          <a:prstGeom prst="rect">
            <a:avLst/>
          </a:prstGeom>
          <a:solidFill>
            <a:srgbClr val="92D050"/>
          </a:solidFill>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31" name="TextBox 30"/>
          <p:cNvSpPr txBox="1"/>
          <p:nvPr/>
        </p:nvSpPr>
        <p:spPr>
          <a:xfrm>
            <a:off x="1225526" y="4237244"/>
            <a:ext cx="2247842"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Graph Convolution Module</a:t>
            </a:r>
          </a:p>
        </p:txBody>
      </p:sp>
      <p:sp>
        <p:nvSpPr>
          <p:cNvPr id="33" name="Rectangle 32"/>
          <p:cNvSpPr/>
          <p:nvPr/>
        </p:nvSpPr>
        <p:spPr>
          <a:xfrm>
            <a:off x="4476417" y="4116430"/>
            <a:ext cx="2074858" cy="2146473"/>
          </a:xfrm>
          <a:prstGeom prst="rect">
            <a:avLst/>
          </a:prstGeom>
          <a:solidFill>
            <a:srgbClr val="92D050"/>
          </a:solidFill>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35" name="TextBox 34"/>
          <p:cNvSpPr txBox="1"/>
          <p:nvPr/>
        </p:nvSpPr>
        <p:spPr>
          <a:xfrm>
            <a:off x="4785257" y="4203022"/>
            <a:ext cx="1581652" cy="523220"/>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Decoder</a:t>
            </a:r>
          </a:p>
          <a:p>
            <a:pPr algn="ctr"/>
            <a:r>
              <a:rPr lang="en-IN" sz="1400" dirty="0">
                <a:latin typeface="Times New Roman" panose="02020603050405020304" pitchFamily="18" charset="0"/>
                <a:cs typeface="Times New Roman" panose="02020603050405020304" pitchFamily="18" charset="0"/>
              </a:rPr>
              <a:t>(Up sampling)</a:t>
            </a:r>
          </a:p>
        </p:txBody>
      </p:sp>
      <p:sp>
        <p:nvSpPr>
          <p:cNvPr id="36" name="Rectangle 35"/>
          <p:cNvSpPr/>
          <p:nvPr/>
        </p:nvSpPr>
        <p:spPr>
          <a:xfrm>
            <a:off x="1605519" y="4915924"/>
            <a:ext cx="1529344" cy="3558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Spatial wise </a:t>
            </a:r>
          </a:p>
        </p:txBody>
      </p:sp>
      <p:sp>
        <p:nvSpPr>
          <p:cNvPr id="46" name="Rectangle 45"/>
          <p:cNvSpPr/>
          <p:nvPr/>
        </p:nvSpPr>
        <p:spPr>
          <a:xfrm>
            <a:off x="1605519" y="5581256"/>
            <a:ext cx="1529344" cy="3558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Channel wise</a:t>
            </a:r>
          </a:p>
        </p:txBody>
      </p:sp>
      <p:sp>
        <p:nvSpPr>
          <p:cNvPr id="48" name="Rectangle 47"/>
          <p:cNvSpPr/>
          <p:nvPr/>
        </p:nvSpPr>
        <p:spPr>
          <a:xfrm>
            <a:off x="4858238" y="5581256"/>
            <a:ext cx="1311216" cy="3471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Leaky </a:t>
            </a:r>
            <a:r>
              <a:rPr lang="en-IN" sz="1200" dirty="0" err="1">
                <a:latin typeface="Times New Roman" panose="02020603050405020304" pitchFamily="18" charset="0"/>
                <a:cs typeface="Times New Roman" panose="02020603050405020304" pitchFamily="18" charset="0"/>
              </a:rPr>
              <a:t>ReLu</a:t>
            </a:r>
            <a:endParaRPr lang="en-IN" sz="1200" dirty="0">
              <a:latin typeface="Times New Roman" panose="02020603050405020304" pitchFamily="18" charset="0"/>
              <a:cs typeface="Times New Roman" panose="02020603050405020304" pitchFamily="18" charset="0"/>
            </a:endParaRPr>
          </a:p>
        </p:txBody>
      </p:sp>
      <p:sp>
        <p:nvSpPr>
          <p:cNvPr id="49" name="Rectangle 48"/>
          <p:cNvSpPr/>
          <p:nvPr/>
        </p:nvSpPr>
        <p:spPr>
          <a:xfrm>
            <a:off x="4858238" y="4883900"/>
            <a:ext cx="1311216" cy="3471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Convolutional layer</a:t>
            </a:r>
          </a:p>
        </p:txBody>
      </p:sp>
      <p:sp>
        <p:nvSpPr>
          <p:cNvPr id="55" name="Rectangle 54"/>
          <p:cNvSpPr/>
          <p:nvPr/>
        </p:nvSpPr>
        <p:spPr>
          <a:xfrm>
            <a:off x="8217164" y="1461466"/>
            <a:ext cx="1311216" cy="3471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Convolutional layer</a:t>
            </a:r>
          </a:p>
        </p:txBody>
      </p:sp>
      <p:sp>
        <p:nvSpPr>
          <p:cNvPr id="56" name="Rectangle 55"/>
          <p:cNvSpPr/>
          <p:nvPr/>
        </p:nvSpPr>
        <p:spPr>
          <a:xfrm>
            <a:off x="8230253" y="2028228"/>
            <a:ext cx="1311216" cy="3471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Leaky </a:t>
            </a:r>
            <a:r>
              <a:rPr lang="en-IN" sz="1200" dirty="0" err="1">
                <a:latin typeface="Times New Roman" panose="02020603050405020304" pitchFamily="18" charset="0"/>
                <a:cs typeface="Times New Roman" panose="02020603050405020304" pitchFamily="18" charset="0"/>
              </a:rPr>
              <a:t>ReLu</a:t>
            </a:r>
            <a:endParaRPr lang="en-IN" sz="1200" dirty="0">
              <a:latin typeface="Times New Roman" panose="02020603050405020304" pitchFamily="18" charset="0"/>
              <a:cs typeface="Times New Roman" panose="02020603050405020304" pitchFamily="18" charset="0"/>
            </a:endParaRPr>
          </a:p>
        </p:txBody>
      </p:sp>
      <p:cxnSp>
        <p:nvCxnSpPr>
          <p:cNvPr id="58" name="Connector: Elbow 57"/>
          <p:cNvCxnSpPr>
            <a:stCxn id="18" idx="3"/>
            <a:endCxn id="30" idx="0"/>
          </p:cNvCxnSpPr>
          <p:nvPr/>
        </p:nvCxnSpPr>
        <p:spPr>
          <a:xfrm flipH="1">
            <a:off x="2281800" y="1697355"/>
            <a:ext cx="7628401" cy="2392446"/>
          </a:xfrm>
          <a:prstGeom prst="bentConnector4">
            <a:avLst>
              <a:gd name="adj1" fmla="val -2997"/>
              <a:gd name="adj2" fmla="val 72430"/>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397771" y="3432672"/>
            <a:ext cx="1959372"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Down Sampled image</a:t>
            </a:r>
          </a:p>
        </p:txBody>
      </p:sp>
      <p:cxnSp>
        <p:nvCxnSpPr>
          <p:cNvPr id="63" name="Connector: Elbow 62"/>
          <p:cNvCxnSpPr>
            <a:stCxn id="30" idx="2"/>
            <a:endCxn id="33" idx="1"/>
          </p:cNvCxnSpPr>
          <p:nvPr/>
        </p:nvCxnSpPr>
        <p:spPr>
          <a:xfrm rot="5400000" flipH="1" flipV="1">
            <a:off x="2855804" y="4615662"/>
            <a:ext cx="1046607" cy="2194617"/>
          </a:xfrm>
          <a:prstGeom prst="bentConnector4">
            <a:avLst>
              <a:gd name="adj1" fmla="val -21842"/>
              <a:gd name="adj2" fmla="val 736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p:cNvCxnSpPr>
            <a:stCxn id="33" idx="2"/>
            <a:endCxn id="37" idx="1"/>
          </p:cNvCxnSpPr>
          <p:nvPr/>
        </p:nvCxnSpPr>
        <p:spPr>
          <a:xfrm rot="5400000" flipH="1" flipV="1">
            <a:off x="6085394" y="4504224"/>
            <a:ext cx="1187130" cy="2330227"/>
          </a:xfrm>
          <a:prstGeom prst="bentConnector4">
            <a:avLst>
              <a:gd name="adj1" fmla="val -19257"/>
              <a:gd name="adj2" fmla="val 72260"/>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576083" y="6490478"/>
            <a:ext cx="1959372"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Up Sampled image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5834" y="585643"/>
            <a:ext cx="4313208" cy="553998"/>
          </a:xfrm>
          <a:prstGeom prst="rect">
            <a:avLst/>
          </a:prstGeom>
          <a:noFill/>
        </p:spPr>
        <p:txBody>
          <a:bodyPr wrap="square" rtlCol="0">
            <a:spAutoFit/>
          </a:bodyPr>
          <a:lstStyle/>
          <a:p>
            <a:r>
              <a:rPr lang="en-US" sz="3000" b="1" dirty="0">
                <a:latin typeface="Times New Roman" panose="02020603050405020304" pitchFamily="18" charset="0"/>
                <a:cs typeface="Times New Roman" panose="02020603050405020304" pitchFamily="18" charset="0"/>
              </a:rPr>
              <a:t>Details of modules</a:t>
            </a:r>
            <a:endParaRPr lang="en-IN" sz="3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917760" y="1481187"/>
            <a:ext cx="4011282" cy="400110"/>
          </a:xfrm>
          <a:prstGeom prst="rect">
            <a:avLst/>
          </a:prstGeom>
          <a:noFill/>
        </p:spPr>
        <p:txBody>
          <a:bodyPr wrap="square" rtlCol="0">
            <a:spAutoFit/>
          </a:bodyPr>
          <a:lstStyle/>
          <a:p>
            <a:r>
              <a:rPr lang="en-US" sz="2000" b="1" dirty="0"/>
              <a:t>1.</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Preprocessing Module</a:t>
            </a:r>
            <a:endParaRPr lang="en-IN" sz="2000" b="1" dirty="0"/>
          </a:p>
        </p:txBody>
      </p:sp>
      <p:sp>
        <p:nvSpPr>
          <p:cNvPr id="7" name="Rectangle 6"/>
          <p:cNvSpPr/>
          <p:nvPr/>
        </p:nvSpPr>
        <p:spPr>
          <a:xfrm>
            <a:off x="5166863" y="2222843"/>
            <a:ext cx="1858274" cy="2118839"/>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endParaRPr lang="en-IN" sz="1200" dirty="0">
              <a:latin typeface="Times New Roman" panose="02020603050405020304" pitchFamily="18" charset="0"/>
              <a:cs typeface="Times New Roman" panose="02020603050405020304" pitchFamily="18" charset="0"/>
            </a:endParaRPr>
          </a:p>
        </p:txBody>
      </p:sp>
      <p:sp>
        <p:nvSpPr>
          <p:cNvPr id="8" name="Rectangle 7"/>
          <p:cNvSpPr/>
          <p:nvPr/>
        </p:nvSpPr>
        <p:spPr>
          <a:xfrm>
            <a:off x="5440393" y="2783432"/>
            <a:ext cx="1311215" cy="3278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solidFill>
                  <a:schemeClr val="tx1"/>
                </a:solidFill>
              </a:rPr>
              <a:t>Normalization</a:t>
            </a:r>
          </a:p>
        </p:txBody>
      </p:sp>
      <p:sp>
        <p:nvSpPr>
          <p:cNvPr id="9" name="Rectangle 8"/>
          <p:cNvSpPr/>
          <p:nvPr/>
        </p:nvSpPr>
        <p:spPr>
          <a:xfrm>
            <a:off x="5440392" y="3383251"/>
            <a:ext cx="1311216" cy="2949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solidFill>
                  <a:schemeClr val="tx1"/>
                </a:solidFill>
              </a:rPr>
              <a:t>Resizing</a:t>
            </a:r>
          </a:p>
        </p:txBody>
      </p:sp>
      <p:sp>
        <p:nvSpPr>
          <p:cNvPr id="20" name="TextBox 19"/>
          <p:cNvSpPr txBox="1"/>
          <p:nvPr/>
        </p:nvSpPr>
        <p:spPr>
          <a:xfrm>
            <a:off x="3671162" y="3253740"/>
            <a:ext cx="1340349" cy="276999"/>
          </a:xfrm>
          <a:prstGeom prst="rect">
            <a:avLst/>
          </a:prstGeom>
          <a:noFill/>
        </p:spPr>
        <p:txBody>
          <a:bodyPr wrap="square" rtlCol="0">
            <a:spAutoFit/>
          </a:bodyPr>
          <a:lstStyle/>
          <a:p>
            <a:r>
              <a:rPr lang="fr-FR" sz="1200" dirty="0">
                <a:latin typeface="Times New Roman" panose="02020603050405020304" pitchFamily="18" charset="0"/>
                <a:cs typeface="Times New Roman" panose="02020603050405020304" pitchFamily="18" charset="0"/>
              </a:rPr>
              <a:t>Raw MRI images</a:t>
            </a:r>
            <a:endParaRPr lang="en-IN" sz="1200" dirty="0">
              <a:latin typeface="Times New Roman" panose="02020603050405020304" pitchFamily="18" charset="0"/>
              <a:cs typeface="Times New Roman" panose="02020603050405020304" pitchFamily="18" charset="0"/>
            </a:endParaRPr>
          </a:p>
        </p:txBody>
      </p:sp>
      <p:cxnSp>
        <p:nvCxnSpPr>
          <p:cNvPr id="42" name="Straight Arrow Connector 41"/>
          <p:cNvCxnSpPr>
            <a:stCxn id="7" idx="3"/>
          </p:cNvCxnSpPr>
          <p:nvPr/>
        </p:nvCxnSpPr>
        <p:spPr>
          <a:xfrm flipV="1">
            <a:off x="7025137" y="3282262"/>
            <a:ext cx="14978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025137" y="3244751"/>
            <a:ext cx="207033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Preprocessed MRI images</a:t>
            </a:r>
            <a:endParaRPr lang="en-IN" sz="1200" dirty="0"/>
          </a:p>
        </p:txBody>
      </p:sp>
      <p:cxnSp>
        <p:nvCxnSpPr>
          <p:cNvPr id="47" name="Straight Arrow Connector 46"/>
          <p:cNvCxnSpPr>
            <a:endCxn id="7" idx="1"/>
          </p:cNvCxnSpPr>
          <p:nvPr/>
        </p:nvCxnSpPr>
        <p:spPr>
          <a:xfrm>
            <a:off x="3536963" y="3282263"/>
            <a:ext cx="1629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4427</Words>
  <Application>Microsoft Office PowerPoint</Application>
  <PresentationFormat>Widescreen</PresentationFormat>
  <Paragraphs>438</Paragraphs>
  <Slides>79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Arial</vt:lpstr>
      <vt:lpstr>Calibri</vt:lpstr>
      <vt:lpstr>Calibri Light</vt:lpstr>
      <vt:lpstr>Times New Roman</vt:lpstr>
      <vt:lpstr>Wingdings</vt:lpstr>
      <vt:lpstr>Office Theme</vt:lpstr>
      <vt:lpstr>Advanced Graph Convolution Networks for MRI - Based Brain Tumor Segmentation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Graph Convolution Networks for MRI - Based Brain Tumor Segmentation</dc:title>
  <dc:creator>Sai Rishi</dc:creator>
  <cp:lastModifiedBy>kesava krish</cp:lastModifiedBy>
  <cp:revision>391</cp:revision>
  <dcterms:created xsi:type="dcterms:W3CDTF">2025-01-24T15:06:00Z</dcterms:created>
  <dcterms:modified xsi:type="dcterms:W3CDTF">2025-04-23T13:26:21Z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0FA705CFF58F4A18BD4EEA5FD629B469_12</vt:lpwstr>
  </property>
  <property fmtid="{D5CDD505-2E9C-101B-9397-08002B2CF9AE}" pid="3" name="KSOProductBuildVer">
    <vt:lpwstr>1033-12.2.0.20796</vt:lpwstr>
  </property>
</Properties>
</file>